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5"/>
  </p:notesMasterIdLst>
  <p:sldIdLst>
    <p:sldId id="258" r:id="rId2"/>
    <p:sldId id="331" r:id="rId3"/>
    <p:sldId id="332" r:id="rId4"/>
    <p:sldId id="333" r:id="rId5"/>
    <p:sldId id="334" r:id="rId6"/>
    <p:sldId id="336" r:id="rId7"/>
    <p:sldId id="337" r:id="rId8"/>
    <p:sldId id="338" r:id="rId9"/>
    <p:sldId id="339" r:id="rId10"/>
    <p:sldId id="340" r:id="rId11"/>
    <p:sldId id="259" r:id="rId12"/>
    <p:sldId id="260" r:id="rId13"/>
    <p:sldId id="330" r:id="rId14"/>
    <p:sldId id="262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6" r:id="rId24"/>
    <p:sldId id="277" r:id="rId25"/>
    <p:sldId id="278" r:id="rId26"/>
    <p:sldId id="279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B8C8DA-5A11-445D-A488-82FF23E7C7ED}" type="doc">
      <dgm:prSet loTypeId="urn:microsoft.com/office/officeart/2005/8/layout/lProcess1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sr-Latn-CS"/>
        </a:p>
      </dgm:t>
    </dgm:pt>
    <dgm:pt modelId="{FF864770-CA59-4B13-98CF-6744C9DD3F57}">
      <dgm:prSet phldrT="[Text]" custT="1"/>
      <dgm:spPr/>
      <dgm:t>
        <a:bodyPr/>
        <a:lstStyle/>
        <a:p>
          <a:r>
            <a:rPr lang="sr-Cyrl-RS" sz="35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ПРИРОДНА</a:t>
          </a:r>
          <a:endParaRPr lang="sr-Latn-CS" sz="35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27F94EF4-AAFA-453B-A3A4-F86C440CC1FB}" type="parTrans" cxnId="{28F9D727-F854-4738-A04B-D2B72FF262C7}">
      <dgm:prSet/>
      <dgm:spPr/>
      <dgm:t>
        <a:bodyPr/>
        <a:lstStyle/>
        <a:p>
          <a:endParaRPr lang="sr-Latn-CS"/>
        </a:p>
      </dgm:t>
    </dgm:pt>
    <dgm:pt modelId="{53BEDEDB-7F52-4980-AC3A-F52202D29CD9}" type="sibTrans" cxnId="{28F9D727-F854-4738-A04B-D2B72FF262C7}">
      <dgm:prSet/>
      <dgm:spPr/>
      <dgm:t>
        <a:bodyPr/>
        <a:lstStyle/>
        <a:p>
          <a:endParaRPr lang="sr-Latn-CS"/>
        </a:p>
      </dgm:t>
    </dgm:pt>
    <dgm:pt modelId="{BC5AD228-997A-4327-8F18-9ED58B3621C9}">
      <dgm:prSet phldrT="[Text]"/>
      <dgm:spPr/>
      <dgm:t>
        <a:bodyPr/>
        <a:lstStyle/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ХРАНА БИЉНОГ И ЖИВОТИЊСКОГ ПОРЕКЛА НЕПРОМЕЊЕНА </a:t>
          </a:r>
          <a:endParaRPr lang="sr-Latn-CS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60D8002E-575D-4152-ACA2-AF78F921F627}" type="parTrans" cxnId="{C9709989-9DEA-4208-9188-F91FD3065E9B}">
      <dgm:prSet/>
      <dgm:spPr/>
      <dgm:t>
        <a:bodyPr/>
        <a:lstStyle/>
        <a:p>
          <a:endParaRPr lang="sr-Latn-CS"/>
        </a:p>
      </dgm:t>
    </dgm:pt>
    <dgm:pt modelId="{FE95C9EC-8991-4B9B-8B91-B0DEC292C88F}" type="sibTrans" cxnId="{C9709989-9DEA-4208-9188-F91FD3065E9B}">
      <dgm:prSet/>
      <dgm:spPr/>
      <dgm:t>
        <a:bodyPr/>
        <a:lstStyle/>
        <a:p>
          <a:endParaRPr lang="sr-Latn-CS"/>
        </a:p>
      </dgm:t>
    </dgm:pt>
    <dgm:pt modelId="{9F5C8EE4-A0AD-499B-ACC2-C126ABD1DB5A}">
      <dgm:prSet phldrT="[Text]" custT="1"/>
      <dgm:spPr/>
      <dgm:t>
        <a:bodyPr/>
        <a:lstStyle/>
        <a:p>
          <a:r>
            <a:rPr lang="sr-Cyrl-RS" sz="35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МОДИФКОВАНА</a:t>
          </a:r>
          <a:endParaRPr lang="sr-Latn-CS" sz="35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B712A7C-1710-466A-A4A8-6A7EFADFD018}" type="parTrans" cxnId="{D2039619-11EA-4F67-9CCE-8030828E28FD}">
      <dgm:prSet/>
      <dgm:spPr/>
      <dgm:t>
        <a:bodyPr/>
        <a:lstStyle/>
        <a:p>
          <a:endParaRPr lang="sr-Latn-CS"/>
        </a:p>
      </dgm:t>
    </dgm:pt>
    <dgm:pt modelId="{E7982FEF-4D6E-4695-AA86-B65D9BBB5A7B}" type="sibTrans" cxnId="{D2039619-11EA-4F67-9CCE-8030828E28FD}">
      <dgm:prSet/>
      <dgm:spPr/>
      <dgm:t>
        <a:bodyPr/>
        <a:lstStyle/>
        <a:p>
          <a:endParaRPr lang="sr-Latn-CS"/>
        </a:p>
      </dgm:t>
    </dgm:pt>
    <dgm:pt modelId="{6E87C8E1-7ED4-49C8-9136-935180139E0A}">
      <dgm:prSet phldrT="[Text]"/>
      <dgm:spPr/>
      <dgm:t>
        <a:bodyPr/>
        <a:lstStyle/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ЗНАЧАЈНО ИЗМЕЊЕНА ХРАНА СВИХ ИЗВОРА</a:t>
          </a:r>
        </a:p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НОВА ХРАНА</a:t>
          </a:r>
        </a:p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ФУНКЦИОНАЛНА ХРАНА</a:t>
          </a:r>
        </a:p>
        <a:p>
          <a:r>
            <a:rPr lang="sr-Cyrl-RS" dirty="0" smtClean="0">
              <a:latin typeface="Verdana" pitchFamily="34" charset="0"/>
              <a:ea typeface="Verdana" pitchFamily="34" charset="0"/>
              <a:cs typeface="Verdana" pitchFamily="34" charset="0"/>
            </a:rPr>
            <a:t>ДИЈЕТЕТСКИ СУПЛЕМЕНТИ </a:t>
          </a:r>
          <a:endParaRPr lang="sr-Latn-CS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A1C08BC1-4BF8-474A-87E5-A6441FFF0491}" type="parTrans" cxnId="{781AA7BA-2074-40FA-87EE-C9156D952045}">
      <dgm:prSet/>
      <dgm:spPr/>
      <dgm:t>
        <a:bodyPr/>
        <a:lstStyle/>
        <a:p>
          <a:endParaRPr lang="sr-Latn-CS"/>
        </a:p>
      </dgm:t>
    </dgm:pt>
    <dgm:pt modelId="{F6FEB1D2-1198-47A6-A35D-E0B9D447D328}" type="sibTrans" cxnId="{781AA7BA-2074-40FA-87EE-C9156D952045}">
      <dgm:prSet/>
      <dgm:spPr/>
      <dgm:t>
        <a:bodyPr/>
        <a:lstStyle/>
        <a:p>
          <a:endParaRPr lang="sr-Latn-CS"/>
        </a:p>
      </dgm:t>
    </dgm:pt>
    <dgm:pt modelId="{64A8B68D-A696-4190-ADC5-37B054457038}" type="pres">
      <dgm:prSet presAssocID="{6EB8C8DA-5A11-445D-A488-82FF23E7C7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1A81E616-42C7-410E-BE51-F728A90070B3}" type="pres">
      <dgm:prSet presAssocID="{FF864770-CA59-4B13-98CF-6744C9DD3F57}" presName="vertFlow" presStyleCnt="0"/>
      <dgm:spPr/>
      <dgm:t>
        <a:bodyPr/>
        <a:lstStyle/>
        <a:p>
          <a:endParaRPr lang="sr-Latn-CS"/>
        </a:p>
      </dgm:t>
    </dgm:pt>
    <dgm:pt modelId="{CB298AE9-73E7-44BF-BC45-CC6A61BCB1BE}" type="pres">
      <dgm:prSet presAssocID="{FF864770-CA59-4B13-98CF-6744C9DD3F57}" presName="header" presStyleLbl="node1" presStyleIdx="0" presStyleCnt="2" custLinFactNeighborX="1834" custLinFactNeighborY="-39015"/>
      <dgm:spPr/>
      <dgm:t>
        <a:bodyPr/>
        <a:lstStyle/>
        <a:p>
          <a:endParaRPr lang="sr-Latn-CS"/>
        </a:p>
      </dgm:t>
    </dgm:pt>
    <dgm:pt modelId="{3192670F-46B7-44E9-A64C-B8723E544605}" type="pres">
      <dgm:prSet presAssocID="{60D8002E-575D-4152-ACA2-AF78F921F627}" presName="parTrans" presStyleLbl="sibTrans2D1" presStyleIdx="0" presStyleCnt="2"/>
      <dgm:spPr/>
      <dgm:t>
        <a:bodyPr/>
        <a:lstStyle/>
        <a:p>
          <a:endParaRPr lang="sr-Latn-CS"/>
        </a:p>
      </dgm:t>
    </dgm:pt>
    <dgm:pt modelId="{A53916DD-992F-4381-A62B-8DFDDF894581}" type="pres">
      <dgm:prSet presAssocID="{BC5AD228-997A-4327-8F18-9ED58B3621C9}" presName="child" presStyleLbl="alignAccFollowNode1" presStyleIdx="0" presStyleCnt="2" custScaleY="184733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417A2032-4322-4EF3-993E-B4CD3F27F15C}" type="pres">
      <dgm:prSet presAssocID="{FF864770-CA59-4B13-98CF-6744C9DD3F57}" presName="hSp" presStyleCnt="0"/>
      <dgm:spPr/>
      <dgm:t>
        <a:bodyPr/>
        <a:lstStyle/>
        <a:p>
          <a:endParaRPr lang="sr-Latn-CS"/>
        </a:p>
      </dgm:t>
    </dgm:pt>
    <dgm:pt modelId="{20675D26-0900-44F7-9BC4-373FA32B5A78}" type="pres">
      <dgm:prSet presAssocID="{9F5C8EE4-A0AD-499B-ACC2-C126ABD1DB5A}" presName="vertFlow" presStyleCnt="0"/>
      <dgm:spPr/>
      <dgm:t>
        <a:bodyPr/>
        <a:lstStyle/>
        <a:p>
          <a:endParaRPr lang="sr-Latn-CS"/>
        </a:p>
      </dgm:t>
    </dgm:pt>
    <dgm:pt modelId="{00C50E4B-9F50-4EF2-9499-CB1D34525D98}" type="pres">
      <dgm:prSet presAssocID="{9F5C8EE4-A0AD-499B-ACC2-C126ABD1DB5A}" presName="header" presStyleLbl="node1" presStyleIdx="1" presStyleCnt="2" custScaleX="140424"/>
      <dgm:spPr/>
      <dgm:t>
        <a:bodyPr/>
        <a:lstStyle/>
        <a:p>
          <a:endParaRPr lang="sr-Latn-CS"/>
        </a:p>
      </dgm:t>
    </dgm:pt>
    <dgm:pt modelId="{7EEAC058-59BC-4382-9D97-4EF53E94E274}" type="pres">
      <dgm:prSet presAssocID="{A1C08BC1-4BF8-474A-87E5-A6441FFF0491}" presName="parTrans" presStyleLbl="sibTrans2D1" presStyleIdx="1" presStyleCnt="2"/>
      <dgm:spPr/>
      <dgm:t>
        <a:bodyPr/>
        <a:lstStyle/>
        <a:p>
          <a:endParaRPr lang="sr-Latn-CS"/>
        </a:p>
      </dgm:t>
    </dgm:pt>
    <dgm:pt modelId="{0EC5A1CB-D6D2-496E-BE40-E45105B27015}" type="pres">
      <dgm:prSet presAssocID="{6E87C8E1-7ED4-49C8-9136-935180139E0A}" presName="child" presStyleLbl="alignAccFollowNode1" presStyleIdx="1" presStyleCnt="2" custScaleY="200477" custLinFactNeighborX="2447" custLinFactNeighborY="-2425">
        <dgm:presLayoutVars>
          <dgm:chMax val="0"/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7A813B71-80B5-402D-B1D9-67BA6B8BEA41}" type="presOf" srcId="{9F5C8EE4-A0AD-499B-ACC2-C126ABD1DB5A}" destId="{00C50E4B-9F50-4EF2-9499-CB1D34525D98}" srcOrd="0" destOrd="0" presId="urn:microsoft.com/office/officeart/2005/8/layout/lProcess1"/>
    <dgm:cxn modelId="{90D525FE-C2D1-493B-9C2A-B3C456416726}" type="presOf" srcId="{60D8002E-575D-4152-ACA2-AF78F921F627}" destId="{3192670F-46B7-44E9-A64C-B8723E544605}" srcOrd="0" destOrd="0" presId="urn:microsoft.com/office/officeart/2005/8/layout/lProcess1"/>
    <dgm:cxn modelId="{771A7B94-9DCD-4B91-9819-1D2578491D4A}" type="presOf" srcId="{6E87C8E1-7ED4-49C8-9136-935180139E0A}" destId="{0EC5A1CB-D6D2-496E-BE40-E45105B27015}" srcOrd="0" destOrd="0" presId="urn:microsoft.com/office/officeart/2005/8/layout/lProcess1"/>
    <dgm:cxn modelId="{D2039619-11EA-4F67-9CCE-8030828E28FD}" srcId="{6EB8C8DA-5A11-445D-A488-82FF23E7C7ED}" destId="{9F5C8EE4-A0AD-499B-ACC2-C126ABD1DB5A}" srcOrd="1" destOrd="0" parTransId="{3B712A7C-1710-466A-A4A8-6A7EFADFD018}" sibTransId="{E7982FEF-4D6E-4695-AA86-B65D9BBB5A7B}"/>
    <dgm:cxn modelId="{45F9DE9F-1A16-4183-AE71-8C12247BAF9D}" type="presOf" srcId="{A1C08BC1-4BF8-474A-87E5-A6441FFF0491}" destId="{7EEAC058-59BC-4382-9D97-4EF53E94E274}" srcOrd="0" destOrd="0" presId="urn:microsoft.com/office/officeart/2005/8/layout/lProcess1"/>
    <dgm:cxn modelId="{28F9D727-F854-4738-A04B-D2B72FF262C7}" srcId="{6EB8C8DA-5A11-445D-A488-82FF23E7C7ED}" destId="{FF864770-CA59-4B13-98CF-6744C9DD3F57}" srcOrd="0" destOrd="0" parTransId="{27F94EF4-AAFA-453B-A3A4-F86C440CC1FB}" sibTransId="{53BEDEDB-7F52-4980-AC3A-F52202D29CD9}"/>
    <dgm:cxn modelId="{C9709989-9DEA-4208-9188-F91FD3065E9B}" srcId="{FF864770-CA59-4B13-98CF-6744C9DD3F57}" destId="{BC5AD228-997A-4327-8F18-9ED58B3621C9}" srcOrd="0" destOrd="0" parTransId="{60D8002E-575D-4152-ACA2-AF78F921F627}" sibTransId="{FE95C9EC-8991-4B9B-8B91-B0DEC292C88F}"/>
    <dgm:cxn modelId="{4C55E152-540A-4111-A11E-A0AE2B725498}" type="presOf" srcId="{FF864770-CA59-4B13-98CF-6744C9DD3F57}" destId="{CB298AE9-73E7-44BF-BC45-CC6A61BCB1BE}" srcOrd="0" destOrd="0" presId="urn:microsoft.com/office/officeart/2005/8/layout/lProcess1"/>
    <dgm:cxn modelId="{718BEB2D-A790-4506-956D-099BCC2BCE5C}" type="presOf" srcId="{BC5AD228-997A-4327-8F18-9ED58B3621C9}" destId="{A53916DD-992F-4381-A62B-8DFDDF894581}" srcOrd="0" destOrd="0" presId="urn:microsoft.com/office/officeart/2005/8/layout/lProcess1"/>
    <dgm:cxn modelId="{882C4AE3-96A9-460F-B554-E2C3AA0209DF}" type="presOf" srcId="{6EB8C8DA-5A11-445D-A488-82FF23E7C7ED}" destId="{64A8B68D-A696-4190-ADC5-37B054457038}" srcOrd="0" destOrd="0" presId="urn:microsoft.com/office/officeart/2005/8/layout/lProcess1"/>
    <dgm:cxn modelId="{781AA7BA-2074-40FA-87EE-C9156D952045}" srcId="{9F5C8EE4-A0AD-499B-ACC2-C126ABD1DB5A}" destId="{6E87C8E1-7ED4-49C8-9136-935180139E0A}" srcOrd="0" destOrd="0" parTransId="{A1C08BC1-4BF8-474A-87E5-A6441FFF0491}" sibTransId="{F6FEB1D2-1198-47A6-A35D-E0B9D447D328}"/>
    <dgm:cxn modelId="{76D1FA3D-0557-40BE-8806-F1B0A85623D0}" type="presParOf" srcId="{64A8B68D-A696-4190-ADC5-37B054457038}" destId="{1A81E616-42C7-410E-BE51-F728A90070B3}" srcOrd="0" destOrd="0" presId="urn:microsoft.com/office/officeart/2005/8/layout/lProcess1"/>
    <dgm:cxn modelId="{DAB1E6D1-9D83-4E98-9407-F1E92DC9D45B}" type="presParOf" srcId="{1A81E616-42C7-410E-BE51-F728A90070B3}" destId="{CB298AE9-73E7-44BF-BC45-CC6A61BCB1BE}" srcOrd="0" destOrd="0" presId="urn:microsoft.com/office/officeart/2005/8/layout/lProcess1"/>
    <dgm:cxn modelId="{B00413A0-3AC2-4F3A-B9CC-528443988701}" type="presParOf" srcId="{1A81E616-42C7-410E-BE51-F728A90070B3}" destId="{3192670F-46B7-44E9-A64C-B8723E544605}" srcOrd="1" destOrd="0" presId="urn:microsoft.com/office/officeart/2005/8/layout/lProcess1"/>
    <dgm:cxn modelId="{D49BCE07-5E19-4C49-B801-B0142DB152A5}" type="presParOf" srcId="{1A81E616-42C7-410E-BE51-F728A90070B3}" destId="{A53916DD-992F-4381-A62B-8DFDDF894581}" srcOrd="2" destOrd="0" presId="urn:microsoft.com/office/officeart/2005/8/layout/lProcess1"/>
    <dgm:cxn modelId="{1A1DF439-F423-4C5A-AD1C-7BAEA09F785F}" type="presParOf" srcId="{64A8B68D-A696-4190-ADC5-37B054457038}" destId="{417A2032-4322-4EF3-993E-B4CD3F27F15C}" srcOrd="1" destOrd="0" presId="urn:microsoft.com/office/officeart/2005/8/layout/lProcess1"/>
    <dgm:cxn modelId="{DBEBE9A3-B606-41D1-B07C-C85BF696DB05}" type="presParOf" srcId="{64A8B68D-A696-4190-ADC5-37B054457038}" destId="{20675D26-0900-44F7-9BC4-373FA32B5A78}" srcOrd="2" destOrd="0" presId="urn:microsoft.com/office/officeart/2005/8/layout/lProcess1"/>
    <dgm:cxn modelId="{A9A26D72-2A2A-440A-A587-3EFAA20264B7}" type="presParOf" srcId="{20675D26-0900-44F7-9BC4-373FA32B5A78}" destId="{00C50E4B-9F50-4EF2-9499-CB1D34525D98}" srcOrd="0" destOrd="0" presId="urn:microsoft.com/office/officeart/2005/8/layout/lProcess1"/>
    <dgm:cxn modelId="{DCE02381-B4C8-4DDF-A0EE-5CD1E43794DB}" type="presParOf" srcId="{20675D26-0900-44F7-9BC4-373FA32B5A78}" destId="{7EEAC058-59BC-4382-9D97-4EF53E94E274}" srcOrd="1" destOrd="0" presId="urn:microsoft.com/office/officeart/2005/8/layout/lProcess1"/>
    <dgm:cxn modelId="{73A44DB3-CF3B-4846-981B-7CA829E49D32}" type="presParOf" srcId="{20675D26-0900-44F7-9BC4-373FA32B5A78}" destId="{0EC5A1CB-D6D2-496E-BE40-E45105B27015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C6BA4A-CB0F-4005-A835-A8B2676325BC}" type="doc">
      <dgm:prSet loTypeId="urn:microsoft.com/office/officeart/2005/8/layout/hierarchy5" loCatId="hierarchy" qsTypeId="urn:microsoft.com/office/officeart/2005/8/quickstyle/3d9" qsCatId="3D" csTypeId="urn:microsoft.com/office/officeart/2005/8/colors/accent1_2" csCatId="accent1" phldr="1"/>
      <dgm:spPr>
        <a:scene3d>
          <a:camera prst="orthographicFront"/>
          <a:lightRig rig="soft" dir="t"/>
          <a:backdrop>
            <a:anchor x="0" y="0" z="-210000"/>
            <a:norm dx="0" dy="0" dz="914400"/>
            <a:up dx="0" dy="914400" dz="0"/>
          </a:backdrop>
        </a:scene3d>
      </dgm:spPr>
    </dgm:pt>
    <dgm:pt modelId="{94409CAE-C909-430C-BB11-C56FE9E09B43}">
      <dgm:prSet/>
      <dgm:spPr>
        <a:solidFill>
          <a:srgbClr val="00B0F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ЦИЉЕВИ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ИСХРАНЕ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КРОЗ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ИСТОРИЈУ ЧОВЕЧАНСТВА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445FE950-365A-4B05-93A5-BA184AAE61ED}" type="parTrans" cxnId="{030645ED-8CA2-4942-97D2-DCA92D24554B}">
      <dgm:prSet/>
      <dgm:spPr/>
      <dgm:t>
        <a:bodyPr/>
        <a:lstStyle/>
        <a:p>
          <a:endParaRPr lang="en-US" b="1"/>
        </a:p>
      </dgm:t>
    </dgm:pt>
    <dgm:pt modelId="{5C64A331-662C-40C4-9B8E-C31852223544}" type="sibTrans" cxnId="{030645ED-8CA2-4942-97D2-DCA92D24554B}">
      <dgm:prSet/>
      <dgm:spPr/>
      <dgm:t>
        <a:bodyPr/>
        <a:lstStyle/>
        <a:p>
          <a:endParaRPr lang="en-US" b="1"/>
        </a:p>
      </dgm:t>
    </dgm:pt>
    <dgm:pt modelId="{76CCB9AE-136D-4D07-9B7B-010E9E04D51C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dirty="0" smtClean="0">
              <a:ln/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ПРВИ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 </a:t>
          </a: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довољан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неопходних нутритивних елемената: енергије из хране и нутритијената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BB89AE09-6E38-4E5C-8054-083AD2A3514D}" type="parTrans" cxnId="{601C6FDE-58A5-44F0-95F8-91E516AFC560}">
      <dgm:prSet/>
      <dgm:spPr/>
      <dgm:t>
        <a:bodyPr/>
        <a:lstStyle/>
        <a:p>
          <a:endParaRPr lang="en-US" b="1"/>
        </a:p>
      </dgm:t>
    </dgm:pt>
    <dgm:pt modelId="{D7C2A325-5610-4600-ACF4-1BC4798C5AB3}" type="sibTrans" cxnId="{601C6FDE-58A5-44F0-95F8-91E516AFC560}">
      <dgm:prSet/>
      <dgm:spPr/>
      <dgm:t>
        <a:bodyPr/>
        <a:lstStyle/>
        <a:p>
          <a:endParaRPr lang="en-US" b="1"/>
        </a:p>
      </dgm:t>
    </dgm:pt>
    <dgm:pt modelId="{E05A924E-D351-4C01-855A-2777F5428F0E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ДРУГИ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 </a:t>
          </a: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ПРВИ+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смањење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уноса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неких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састојака хране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A0BD20F8-291E-4B8B-B5F5-DC53C259B1C6}" type="parTrans" cxnId="{1EFF7F1A-CB59-4A48-B69A-C5D3BB380BE5}">
      <dgm:prSet/>
      <dgm:spPr/>
      <dgm:t>
        <a:bodyPr/>
        <a:lstStyle/>
        <a:p>
          <a:endParaRPr lang="en-US" b="1"/>
        </a:p>
      </dgm:t>
    </dgm:pt>
    <dgm:pt modelId="{EABA7295-C138-44D8-B36B-C2B54EFDC407}" type="sibTrans" cxnId="{1EFF7F1A-CB59-4A48-B69A-C5D3BB380BE5}">
      <dgm:prSet/>
      <dgm:spPr/>
      <dgm:t>
        <a:bodyPr/>
        <a:lstStyle/>
        <a:p>
          <a:endParaRPr lang="en-US" b="1"/>
        </a:p>
      </dgm:t>
    </dgm:pt>
    <dgm:pt modelId="{719501E9-182A-4087-A94F-41E44ECF4EC9}">
      <dgm:prSet/>
      <dgm:spPr>
        <a:solidFill>
          <a:srgbClr val="BDA9F5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ТРЕЋИ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</a:t>
          </a: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ДРУГИ + индивидуалан приступ и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оптималан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свих потребних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састојака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252CDB6D-55A8-4A07-9B41-82B424A1A576}" type="parTrans" cxnId="{CEA235A0-D4CB-4CB7-90EA-A4918078A5F4}">
      <dgm:prSet/>
      <dgm:spPr/>
      <dgm:t>
        <a:bodyPr/>
        <a:lstStyle/>
        <a:p>
          <a:endParaRPr lang="en-US" b="1"/>
        </a:p>
      </dgm:t>
    </dgm:pt>
    <dgm:pt modelId="{E24FF337-BFA0-4FA0-8CB9-68D6D426C481}" type="sibTrans" cxnId="{CEA235A0-D4CB-4CB7-90EA-A4918078A5F4}">
      <dgm:prSet/>
      <dgm:spPr/>
      <dgm:t>
        <a:bodyPr/>
        <a:lstStyle/>
        <a:p>
          <a:endParaRPr lang="en-US" b="1"/>
        </a:p>
      </dgm:t>
    </dgm:pt>
    <dgm:pt modelId="{36C92092-120A-4656-BBDB-C6634342FDAB}" type="pres">
      <dgm:prSet presAssocID="{C1C6BA4A-CB0F-4005-A835-A8B2676325B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110CC52-D14E-43B0-AB2B-CC2B2923B8E1}" type="pres">
      <dgm:prSet presAssocID="{C1C6BA4A-CB0F-4005-A835-A8B2676325BC}" presName="hierFlow" presStyleCnt="0"/>
      <dgm:spPr/>
    </dgm:pt>
    <dgm:pt modelId="{0802A238-015E-4F4A-9AAA-271470ECAB7A}" type="pres">
      <dgm:prSet presAssocID="{C1C6BA4A-CB0F-4005-A835-A8B2676325B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916395D-CE8F-46EF-8BE9-704786C1772A}" type="pres">
      <dgm:prSet presAssocID="{94409CAE-C909-430C-BB11-C56FE9E09B43}" presName="Name17" presStyleCnt="0"/>
      <dgm:spPr/>
    </dgm:pt>
    <dgm:pt modelId="{B670EF4B-C5A4-4ACF-8603-D337544DA4F4}" type="pres">
      <dgm:prSet presAssocID="{94409CAE-C909-430C-BB11-C56FE9E09B43}" presName="level1Shape" presStyleLbl="node0" presStyleIdx="0" presStyleCnt="1" custScaleX="130131" custScaleY="97594" custLinFactY="-34928" custLinFactNeighborX="83664" custLinFactNeighborY="-100000">
        <dgm:presLayoutVars>
          <dgm:chPref val="3"/>
        </dgm:presLayoutVars>
      </dgm:prSet>
      <dgm:spPr/>
      <dgm:t>
        <a:bodyPr/>
        <a:lstStyle/>
        <a:p>
          <a:endParaRPr lang="sr-Latn-RS"/>
        </a:p>
      </dgm:t>
    </dgm:pt>
    <dgm:pt modelId="{45F89A9A-92A9-4311-89FF-4F56AB229CA7}" type="pres">
      <dgm:prSet presAssocID="{94409CAE-C909-430C-BB11-C56FE9E09B43}" presName="hierChild2" presStyleCnt="0"/>
      <dgm:spPr/>
    </dgm:pt>
    <dgm:pt modelId="{AD801F0A-36AF-4224-A342-A888AFFADEAF}" type="pres">
      <dgm:prSet presAssocID="{BB89AE09-6E38-4E5C-8054-083AD2A3514D}" presName="Name25" presStyleLbl="parChTrans1D2" presStyleIdx="0" presStyleCnt="3"/>
      <dgm:spPr/>
      <dgm:t>
        <a:bodyPr/>
        <a:lstStyle/>
        <a:p>
          <a:endParaRPr lang="sr-Latn-RS"/>
        </a:p>
      </dgm:t>
    </dgm:pt>
    <dgm:pt modelId="{8921EA8B-87D4-4F84-89DF-EEBDFC6A7C4E}" type="pres">
      <dgm:prSet presAssocID="{BB89AE09-6E38-4E5C-8054-083AD2A3514D}" presName="connTx" presStyleLbl="parChTrans1D2" presStyleIdx="0" presStyleCnt="3"/>
      <dgm:spPr/>
      <dgm:t>
        <a:bodyPr/>
        <a:lstStyle/>
        <a:p>
          <a:endParaRPr lang="sr-Latn-RS"/>
        </a:p>
      </dgm:t>
    </dgm:pt>
    <dgm:pt modelId="{D9D3CDA9-5697-4DF8-9706-C6FD930C269D}" type="pres">
      <dgm:prSet presAssocID="{76CCB9AE-136D-4D07-9B7B-010E9E04D51C}" presName="Name30" presStyleCnt="0"/>
      <dgm:spPr/>
    </dgm:pt>
    <dgm:pt modelId="{D366819E-B118-43CE-8B63-72ABE9189305}" type="pres">
      <dgm:prSet presAssocID="{76CCB9AE-136D-4D07-9B7B-010E9E04D51C}" presName="level2Shape" presStyleLbl="node2" presStyleIdx="0" presStyleCnt="3" custLinFactX="-46692" custLinFactY="4775" custLinFactNeighborX="-100000" custLinFactNeighborY="100000"/>
      <dgm:spPr/>
      <dgm:t>
        <a:bodyPr/>
        <a:lstStyle/>
        <a:p>
          <a:endParaRPr lang="sr-Latn-RS"/>
        </a:p>
      </dgm:t>
    </dgm:pt>
    <dgm:pt modelId="{78ECFEBE-E025-4AF2-B10A-E26A94469D59}" type="pres">
      <dgm:prSet presAssocID="{76CCB9AE-136D-4D07-9B7B-010E9E04D51C}" presName="hierChild3" presStyleCnt="0"/>
      <dgm:spPr/>
    </dgm:pt>
    <dgm:pt modelId="{57B13330-67D0-4E74-8455-C79F4706003A}" type="pres">
      <dgm:prSet presAssocID="{A0BD20F8-291E-4B8B-B5F5-DC53C259B1C6}" presName="Name25" presStyleLbl="parChTrans1D2" presStyleIdx="1" presStyleCnt="3"/>
      <dgm:spPr/>
      <dgm:t>
        <a:bodyPr/>
        <a:lstStyle/>
        <a:p>
          <a:endParaRPr lang="sr-Latn-RS"/>
        </a:p>
      </dgm:t>
    </dgm:pt>
    <dgm:pt modelId="{B8F7EC17-0D85-43FA-A8C6-8217CDD3830E}" type="pres">
      <dgm:prSet presAssocID="{A0BD20F8-291E-4B8B-B5F5-DC53C259B1C6}" presName="connTx" presStyleLbl="parChTrans1D2" presStyleIdx="1" presStyleCnt="3"/>
      <dgm:spPr/>
      <dgm:t>
        <a:bodyPr/>
        <a:lstStyle/>
        <a:p>
          <a:endParaRPr lang="sr-Latn-RS"/>
        </a:p>
      </dgm:t>
    </dgm:pt>
    <dgm:pt modelId="{2890F5F4-8FCB-417B-B120-3D6A65C3FDD0}" type="pres">
      <dgm:prSet presAssocID="{E05A924E-D351-4C01-855A-2777F5428F0E}" presName="Name30" presStyleCnt="0"/>
      <dgm:spPr/>
    </dgm:pt>
    <dgm:pt modelId="{F9F35B99-639D-486D-AEDF-FCC3DD674B0A}" type="pres">
      <dgm:prSet presAssocID="{E05A924E-D351-4C01-855A-2777F5428F0E}" presName="level2Shape" presStyleLbl="node2" presStyleIdx="1" presStyleCnt="3" custLinFactY="30296" custLinFactNeighborX="-86686" custLinFactNeighborY="100000"/>
      <dgm:spPr/>
      <dgm:t>
        <a:bodyPr/>
        <a:lstStyle/>
        <a:p>
          <a:endParaRPr lang="sr-Latn-RS"/>
        </a:p>
      </dgm:t>
    </dgm:pt>
    <dgm:pt modelId="{9C3AAA01-7022-42F1-A1F3-3FD9FEA95E9D}" type="pres">
      <dgm:prSet presAssocID="{E05A924E-D351-4C01-855A-2777F5428F0E}" presName="hierChild3" presStyleCnt="0"/>
      <dgm:spPr/>
    </dgm:pt>
    <dgm:pt modelId="{132020F4-674B-439C-BB13-B6C78AEE3CEB}" type="pres">
      <dgm:prSet presAssocID="{252CDB6D-55A8-4A07-9B41-82B424A1A576}" presName="Name25" presStyleLbl="parChTrans1D2" presStyleIdx="2" presStyleCnt="3"/>
      <dgm:spPr/>
      <dgm:t>
        <a:bodyPr/>
        <a:lstStyle/>
        <a:p>
          <a:endParaRPr lang="sr-Latn-RS"/>
        </a:p>
      </dgm:t>
    </dgm:pt>
    <dgm:pt modelId="{F1C46207-CFF4-4EF6-99CF-4D3A1E1A2F49}" type="pres">
      <dgm:prSet presAssocID="{252CDB6D-55A8-4A07-9B41-82B424A1A576}" presName="connTx" presStyleLbl="parChTrans1D2" presStyleIdx="2" presStyleCnt="3"/>
      <dgm:spPr/>
      <dgm:t>
        <a:bodyPr/>
        <a:lstStyle/>
        <a:p>
          <a:endParaRPr lang="sr-Latn-RS"/>
        </a:p>
      </dgm:t>
    </dgm:pt>
    <dgm:pt modelId="{321F9DBB-D32E-45EA-8A29-0F2007F5DBF0}" type="pres">
      <dgm:prSet presAssocID="{719501E9-182A-4087-A94F-41E44ECF4EC9}" presName="Name30" presStyleCnt="0"/>
      <dgm:spPr/>
    </dgm:pt>
    <dgm:pt modelId="{9B6BFA1C-DC0D-40EC-824D-B96BE72F410B}" type="pres">
      <dgm:prSet presAssocID="{719501E9-182A-4087-A94F-41E44ECF4EC9}" presName="level2Shape" presStyleLbl="node2" presStyleIdx="2" presStyleCnt="3" custLinFactY="-30861" custLinFactNeighborX="5251" custLinFactNeighborY="-100000"/>
      <dgm:spPr/>
      <dgm:t>
        <a:bodyPr/>
        <a:lstStyle/>
        <a:p>
          <a:endParaRPr lang="sr-Latn-RS"/>
        </a:p>
      </dgm:t>
    </dgm:pt>
    <dgm:pt modelId="{1D8BDDD6-493D-4A3B-A2D7-F0765BF19A53}" type="pres">
      <dgm:prSet presAssocID="{719501E9-182A-4087-A94F-41E44ECF4EC9}" presName="hierChild3" presStyleCnt="0"/>
      <dgm:spPr/>
    </dgm:pt>
    <dgm:pt modelId="{8F385A92-6409-44DE-8345-E01CADCBDD56}" type="pres">
      <dgm:prSet presAssocID="{C1C6BA4A-CB0F-4005-A835-A8B2676325BC}" presName="bgShapesFlow" presStyleCnt="0"/>
      <dgm:spPr/>
    </dgm:pt>
  </dgm:ptLst>
  <dgm:cxnLst>
    <dgm:cxn modelId="{1EFF7F1A-CB59-4A48-B69A-C5D3BB380BE5}" srcId="{94409CAE-C909-430C-BB11-C56FE9E09B43}" destId="{E05A924E-D351-4C01-855A-2777F5428F0E}" srcOrd="1" destOrd="0" parTransId="{A0BD20F8-291E-4B8B-B5F5-DC53C259B1C6}" sibTransId="{EABA7295-C138-44D8-B36B-C2B54EFDC407}"/>
    <dgm:cxn modelId="{851BEA97-F78D-43C7-8C3E-5B2CAA8A9002}" type="presOf" srcId="{A0BD20F8-291E-4B8B-B5F5-DC53C259B1C6}" destId="{57B13330-67D0-4E74-8455-C79F4706003A}" srcOrd="0" destOrd="0" presId="urn:microsoft.com/office/officeart/2005/8/layout/hierarchy5"/>
    <dgm:cxn modelId="{E9144220-D7DC-459A-BF9D-A492E80BE755}" type="presOf" srcId="{A0BD20F8-291E-4B8B-B5F5-DC53C259B1C6}" destId="{B8F7EC17-0D85-43FA-A8C6-8217CDD3830E}" srcOrd="1" destOrd="0" presId="urn:microsoft.com/office/officeart/2005/8/layout/hierarchy5"/>
    <dgm:cxn modelId="{CEA235A0-D4CB-4CB7-90EA-A4918078A5F4}" srcId="{94409CAE-C909-430C-BB11-C56FE9E09B43}" destId="{719501E9-182A-4087-A94F-41E44ECF4EC9}" srcOrd="2" destOrd="0" parTransId="{252CDB6D-55A8-4A07-9B41-82B424A1A576}" sibTransId="{E24FF337-BFA0-4FA0-8CB9-68D6D426C481}"/>
    <dgm:cxn modelId="{8AF0DF84-EE0D-4D3C-B1EA-243228BC5526}" type="presOf" srcId="{BB89AE09-6E38-4E5C-8054-083AD2A3514D}" destId="{8921EA8B-87D4-4F84-89DF-EEBDFC6A7C4E}" srcOrd="1" destOrd="0" presId="urn:microsoft.com/office/officeart/2005/8/layout/hierarchy5"/>
    <dgm:cxn modelId="{05DF4CA9-B7CB-4FD2-B946-626A29FF847F}" type="presOf" srcId="{252CDB6D-55A8-4A07-9B41-82B424A1A576}" destId="{132020F4-674B-439C-BB13-B6C78AEE3CEB}" srcOrd="0" destOrd="0" presId="urn:microsoft.com/office/officeart/2005/8/layout/hierarchy5"/>
    <dgm:cxn modelId="{3FE66AF4-C722-40EA-8358-99E6C10FBEB6}" type="presOf" srcId="{76CCB9AE-136D-4D07-9B7B-010E9E04D51C}" destId="{D366819E-B118-43CE-8B63-72ABE9189305}" srcOrd="0" destOrd="0" presId="urn:microsoft.com/office/officeart/2005/8/layout/hierarchy5"/>
    <dgm:cxn modelId="{B6375511-D0DA-4585-AA1A-0AE85283ABE3}" type="presOf" srcId="{252CDB6D-55A8-4A07-9B41-82B424A1A576}" destId="{F1C46207-CFF4-4EF6-99CF-4D3A1E1A2F49}" srcOrd="1" destOrd="0" presId="urn:microsoft.com/office/officeart/2005/8/layout/hierarchy5"/>
    <dgm:cxn modelId="{030645ED-8CA2-4942-97D2-DCA92D24554B}" srcId="{C1C6BA4A-CB0F-4005-A835-A8B2676325BC}" destId="{94409CAE-C909-430C-BB11-C56FE9E09B43}" srcOrd="0" destOrd="0" parTransId="{445FE950-365A-4B05-93A5-BA184AAE61ED}" sibTransId="{5C64A331-662C-40C4-9B8E-C31852223544}"/>
    <dgm:cxn modelId="{0CAC66A9-A19C-433C-A8AC-34EE335CFDA8}" type="presOf" srcId="{C1C6BA4A-CB0F-4005-A835-A8B2676325BC}" destId="{36C92092-120A-4656-BBDB-C6634342FDAB}" srcOrd="0" destOrd="0" presId="urn:microsoft.com/office/officeart/2005/8/layout/hierarchy5"/>
    <dgm:cxn modelId="{601C6FDE-58A5-44F0-95F8-91E516AFC560}" srcId="{94409CAE-C909-430C-BB11-C56FE9E09B43}" destId="{76CCB9AE-136D-4D07-9B7B-010E9E04D51C}" srcOrd="0" destOrd="0" parTransId="{BB89AE09-6E38-4E5C-8054-083AD2A3514D}" sibTransId="{D7C2A325-5610-4600-ACF4-1BC4798C5AB3}"/>
    <dgm:cxn modelId="{9E18FDE0-92AB-4331-9714-BCCE74486457}" type="presOf" srcId="{719501E9-182A-4087-A94F-41E44ECF4EC9}" destId="{9B6BFA1C-DC0D-40EC-824D-B96BE72F410B}" srcOrd="0" destOrd="0" presId="urn:microsoft.com/office/officeart/2005/8/layout/hierarchy5"/>
    <dgm:cxn modelId="{27E3D231-F12D-4A10-9C81-B30B48528914}" type="presOf" srcId="{94409CAE-C909-430C-BB11-C56FE9E09B43}" destId="{B670EF4B-C5A4-4ACF-8603-D337544DA4F4}" srcOrd="0" destOrd="0" presId="urn:microsoft.com/office/officeart/2005/8/layout/hierarchy5"/>
    <dgm:cxn modelId="{AED6848C-2545-45E8-AE4B-CDE0E0754AA1}" type="presOf" srcId="{E05A924E-D351-4C01-855A-2777F5428F0E}" destId="{F9F35B99-639D-486D-AEDF-FCC3DD674B0A}" srcOrd="0" destOrd="0" presId="urn:microsoft.com/office/officeart/2005/8/layout/hierarchy5"/>
    <dgm:cxn modelId="{0F999B93-4F4F-486B-9D3F-0E82CE5B03A7}" type="presOf" srcId="{BB89AE09-6E38-4E5C-8054-083AD2A3514D}" destId="{AD801F0A-36AF-4224-A342-A888AFFADEAF}" srcOrd="0" destOrd="0" presId="urn:microsoft.com/office/officeart/2005/8/layout/hierarchy5"/>
    <dgm:cxn modelId="{9105222F-05F4-4492-B86A-13508436D8A1}" type="presParOf" srcId="{36C92092-120A-4656-BBDB-C6634342FDAB}" destId="{D110CC52-D14E-43B0-AB2B-CC2B2923B8E1}" srcOrd="0" destOrd="0" presId="urn:microsoft.com/office/officeart/2005/8/layout/hierarchy5"/>
    <dgm:cxn modelId="{99A4556F-6488-4859-91DF-AF1F3BD0EA57}" type="presParOf" srcId="{D110CC52-D14E-43B0-AB2B-CC2B2923B8E1}" destId="{0802A238-015E-4F4A-9AAA-271470ECAB7A}" srcOrd="0" destOrd="0" presId="urn:microsoft.com/office/officeart/2005/8/layout/hierarchy5"/>
    <dgm:cxn modelId="{4404070D-7313-4715-9ACD-BE68B8D8B7D9}" type="presParOf" srcId="{0802A238-015E-4F4A-9AAA-271470ECAB7A}" destId="{D916395D-CE8F-46EF-8BE9-704786C1772A}" srcOrd="0" destOrd="0" presId="urn:microsoft.com/office/officeart/2005/8/layout/hierarchy5"/>
    <dgm:cxn modelId="{A984CC3A-7858-42CB-8150-41F3CCAF73AA}" type="presParOf" srcId="{D916395D-CE8F-46EF-8BE9-704786C1772A}" destId="{B670EF4B-C5A4-4ACF-8603-D337544DA4F4}" srcOrd="0" destOrd="0" presId="urn:microsoft.com/office/officeart/2005/8/layout/hierarchy5"/>
    <dgm:cxn modelId="{2EB1ABB4-1C6D-4513-9B14-AF9960617E17}" type="presParOf" srcId="{D916395D-CE8F-46EF-8BE9-704786C1772A}" destId="{45F89A9A-92A9-4311-89FF-4F56AB229CA7}" srcOrd="1" destOrd="0" presId="urn:microsoft.com/office/officeart/2005/8/layout/hierarchy5"/>
    <dgm:cxn modelId="{1D1C28FE-950D-46A0-869F-9238FC382019}" type="presParOf" srcId="{45F89A9A-92A9-4311-89FF-4F56AB229CA7}" destId="{AD801F0A-36AF-4224-A342-A888AFFADEAF}" srcOrd="0" destOrd="0" presId="urn:microsoft.com/office/officeart/2005/8/layout/hierarchy5"/>
    <dgm:cxn modelId="{EC17BA05-F32E-4196-9B29-7A8FE9FD4F17}" type="presParOf" srcId="{AD801F0A-36AF-4224-A342-A888AFFADEAF}" destId="{8921EA8B-87D4-4F84-89DF-EEBDFC6A7C4E}" srcOrd="0" destOrd="0" presId="urn:microsoft.com/office/officeart/2005/8/layout/hierarchy5"/>
    <dgm:cxn modelId="{B7FAAFC6-DB18-4B44-ABA3-0E8A1B75EA5D}" type="presParOf" srcId="{45F89A9A-92A9-4311-89FF-4F56AB229CA7}" destId="{D9D3CDA9-5697-4DF8-9706-C6FD930C269D}" srcOrd="1" destOrd="0" presId="urn:microsoft.com/office/officeart/2005/8/layout/hierarchy5"/>
    <dgm:cxn modelId="{42CE7BA3-5394-4591-8FBB-B174D7C8B035}" type="presParOf" srcId="{D9D3CDA9-5697-4DF8-9706-C6FD930C269D}" destId="{D366819E-B118-43CE-8B63-72ABE9189305}" srcOrd="0" destOrd="0" presId="urn:microsoft.com/office/officeart/2005/8/layout/hierarchy5"/>
    <dgm:cxn modelId="{496C15EA-22C6-4AD9-B379-982F723889CF}" type="presParOf" srcId="{D9D3CDA9-5697-4DF8-9706-C6FD930C269D}" destId="{78ECFEBE-E025-4AF2-B10A-E26A94469D59}" srcOrd="1" destOrd="0" presId="urn:microsoft.com/office/officeart/2005/8/layout/hierarchy5"/>
    <dgm:cxn modelId="{53433FB7-C918-40F7-B25D-B43DB719A52E}" type="presParOf" srcId="{45F89A9A-92A9-4311-89FF-4F56AB229CA7}" destId="{57B13330-67D0-4E74-8455-C79F4706003A}" srcOrd="2" destOrd="0" presId="urn:microsoft.com/office/officeart/2005/8/layout/hierarchy5"/>
    <dgm:cxn modelId="{51AF6BFC-F93A-4F9F-B31D-2F56C1A235F9}" type="presParOf" srcId="{57B13330-67D0-4E74-8455-C79F4706003A}" destId="{B8F7EC17-0D85-43FA-A8C6-8217CDD3830E}" srcOrd="0" destOrd="0" presId="urn:microsoft.com/office/officeart/2005/8/layout/hierarchy5"/>
    <dgm:cxn modelId="{418C0514-4719-4609-95BC-D198F2C5A26A}" type="presParOf" srcId="{45F89A9A-92A9-4311-89FF-4F56AB229CA7}" destId="{2890F5F4-8FCB-417B-B120-3D6A65C3FDD0}" srcOrd="3" destOrd="0" presId="urn:microsoft.com/office/officeart/2005/8/layout/hierarchy5"/>
    <dgm:cxn modelId="{1F292422-3D85-455E-B9D6-9BEE5BAE7DBB}" type="presParOf" srcId="{2890F5F4-8FCB-417B-B120-3D6A65C3FDD0}" destId="{F9F35B99-639D-486D-AEDF-FCC3DD674B0A}" srcOrd="0" destOrd="0" presId="urn:microsoft.com/office/officeart/2005/8/layout/hierarchy5"/>
    <dgm:cxn modelId="{BCC4B134-1C62-4DCB-ADAC-D8FF3EB82AA5}" type="presParOf" srcId="{2890F5F4-8FCB-417B-B120-3D6A65C3FDD0}" destId="{9C3AAA01-7022-42F1-A1F3-3FD9FEA95E9D}" srcOrd="1" destOrd="0" presId="urn:microsoft.com/office/officeart/2005/8/layout/hierarchy5"/>
    <dgm:cxn modelId="{428F4887-ABA3-4823-90ED-974757CDAE7D}" type="presParOf" srcId="{45F89A9A-92A9-4311-89FF-4F56AB229CA7}" destId="{132020F4-674B-439C-BB13-B6C78AEE3CEB}" srcOrd="4" destOrd="0" presId="urn:microsoft.com/office/officeart/2005/8/layout/hierarchy5"/>
    <dgm:cxn modelId="{5CAC6BCF-AD1A-481B-8CBE-D60417058814}" type="presParOf" srcId="{132020F4-674B-439C-BB13-B6C78AEE3CEB}" destId="{F1C46207-CFF4-4EF6-99CF-4D3A1E1A2F49}" srcOrd="0" destOrd="0" presId="urn:microsoft.com/office/officeart/2005/8/layout/hierarchy5"/>
    <dgm:cxn modelId="{9B611BBB-A26A-4E38-8D85-E806CD10EF48}" type="presParOf" srcId="{45F89A9A-92A9-4311-89FF-4F56AB229CA7}" destId="{321F9DBB-D32E-45EA-8A29-0F2007F5DBF0}" srcOrd="5" destOrd="0" presId="urn:microsoft.com/office/officeart/2005/8/layout/hierarchy5"/>
    <dgm:cxn modelId="{B4038AFF-DE55-45D0-B70C-E4AD70D99C38}" type="presParOf" srcId="{321F9DBB-D32E-45EA-8A29-0F2007F5DBF0}" destId="{9B6BFA1C-DC0D-40EC-824D-B96BE72F410B}" srcOrd="0" destOrd="0" presId="urn:microsoft.com/office/officeart/2005/8/layout/hierarchy5"/>
    <dgm:cxn modelId="{BA10D936-B26A-4CA7-A9E0-91196A6FAFCE}" type="presParOf" srcId="{321F9DBB-D32E-45EA-8A29-0F2007F5DBF0}" destId="{1D8BDDD6-493D-4A3B-A2D7-F0765BF19A53}" srcOrd="1" destOrd="0" presId="urn:microsoft.com/office/officeart/2005/8/layout/hierarchy5"/>
    <dgm:cxn modelId="{7A1829F2-EE6F-4066-8EC1-D881134DA5B5}" type="presParOf" srcId="{36C92092-120A-4656-BBDB-C6634342FDAB}" destId="{8F385A92-6409-44DE-8345-E01CADCBDD56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BDED85-8725-442E-B924-C15B616CC525}" type="doc">
      <dgm:prSet loTypeId="urn:microsoft.com/office/officeart/2005/8/layout/vList5" loCatId="list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sr-Latn-CS"/>
        </a:p>
      </dgm:t>
    </dgm:pt>
    <dgm:pt modelId="{949A3E23-0BDA-4F10-8B8A-9EE23EDAFD94}">
      <dgm:prSet phldrT="[Text]" custT="1"/>
      <dgm:spPr/>
      <dgm:t>
        <a:bodyPr/>
        <a:lstStyle/>
        <a:p>
          <a:r>
            <a:rPr lang="sr-Latn-CS" sz="20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Vitamin E</a:t>
          </a:r>
          <a:endParaRPr lang="sr-Latn-CS" sz="20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DE86A556-A05F-4A29-A3A1-0474CCC53DEB}" type="parTrans" cxnId="{9410443C-E5AA-4514-971B-44078FA19BF3}">
      <dgm:prSet/>
      <dgm:spPr/>
      <dgm:t>
        <a:bodyPr/>
        <a:lstStyle/>
        <a:p>
          <a:endParaRPr lang="sr-Latn-CS"/>
        </a:p>
      </dgm:t>
    </dgm:pt>
    <dgm:pt modelId="{79FA6196-376B-4A35-978E-2554A762DE6C}" type="sibTrans" cxnId="{9410443C-E5AA-4514-971B-44078FA19BF3}">
      <dgm:prSet/>
      <dgm:spPr/>
      <dgm:t>
        <a:bodyPr/>
        <a:lstStyle/>
        <a:p>
          <a:endParaRPr lang="sr-Latn-CS"/>
        </a:p>
      </dgm:t>
    </dgm:pt>
    <dgm:pt modelId="{C88FD17B-4724-46D0-8FD5-03522CCA1291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Najkoncentrovaniji antioksidans na LDLs</a:t>
          </a:r>
          <a:endParaRPr lang="sr-Latn-CS" sz="2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222EA60D-5D62-4692-82D8-1EB69545B0DF}" type="parTrans" cxnId="{016BF7C8-6745-44B7-81B7-9DAAD9F3BC9C}">
      <dgm:prSet/>
      <dgm:spPr/>
      <dgm:t>
        <a:bodyPr/>
        <a:lstStyle/>
        <a:p>
          <a:endParaRPr lang="sr-Latn-CS"/>
        </a:p>
      </dgm:t>
    </dgm:pt>
    <dgm:pt modelId="{46D7965E-DC1B-4F1D-9426-43644AAA2763}" type="sibTrans" cxnId="{016BF7C8-6745-44B7-81B7-9DAAD9F3BC9C}">
      <dgm:prSet/>
      <dgm:spPr/>
      <dgm:t>
        <a:bodyPr/>
        <a:lstStyle/>
        <a:p>
          <a:endParaRPr lang="sr-Latn-CS"/>
        </a:p>
      </dgm:t>
    </dgm:pt>
    <dgm:pt modelId="{7C6B91E8-5D38-4BC9-B6AE-B3744DFA27A1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Prevenira oksidaciju PUFAs u ćel. membrani</a:t>
          </a:r>
          <a:endParaRPr lang="sr-Latn-CS" sz="2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DA923473-863E-4BB7-B6B5-CBD15A46EE28}" type="parTrans" cxnId="{F9B95487-A66C-46F2-88A1-D23BFF735EEF}">
      <dgm:prSet/>
      <dgm:spPr/>
      <dgm:t>
        <a:bodyPr/>
        <a:lstStyle/>
        <a:p>
          <a:endParaRPr lang="sr-Latn-CS"/>
        </a:p>
      </dgm:t>
    </dgm:pt>
    <dgm:pt modelId="{B49B47D9-38F2-4C96-AA55-8CEFAEDB9DF8}" type="sibTrans" cxnId="{F9B95487-A66C-46F2-88A1-D23BFF735EEF}">
      <dgm:prSet/>
      <dgm:spPr/>
      <dgm:t>
        <a:bodyPr/>
        <a:lstStyle/>
        <a:p>
          <a:endParaRPr lang="sr-Latn-CS"/>
        </a:p>
      </dgm:t>
    </dgm:pt>
    <dgm:pt modelId="{954E7BA7-7790-4216-BD13-9A0F5A8465FC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Suplementacija se ne preporučuje za prevenciju KVB, </a:t>
          </a:r>
          <a:r>
            <a:rPr lang="sr-Latn-CS" sz="2000" b="1" dirty="0" smtClean="0">
              <a:latin typeface="Verdana" pitchFamily="34" charset="0"/>
              <a:ea typeface="Verdana" pitchFamily="34" charset="0"/>
              <a:cs typeface="Verdana" pitchFamily="34" charset="0"/>
            </a:rPr>
            <a:t>ali</a:t>
          </a:r>
          <a:endParaRPr lang="sr-Latn-CS" sz="2000" b="1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F453A5C5-CE9B-4462-AF21-D73460979405}" type="parTrans" cxnId="{6A28449D-2013-4EFC-9E92-EE43A0EC870C}">
      <dgm:prSet/>
      <dgm:spPr/>
      <dgm:t>
        <a:bodyPr/>
        <a:lstStyle/>
        <a:p>
          <a:endParaRPr lang="sr-Latn-CS"/>
        </a:p>
      </dgm:t>
    </dgm:pt>
    <dgm:pt modelId="{886E39E5-7E50-4BA9-ACF4-F0D348AB3028}" type="sibTrans" cxnId="{6A28449D-2013-4EFC-9E92-EE43A0EC870C}">
      <dgm:prSet/>
      <dgm:spPr/>
      <dgm:t>
        <a:bodyPr/>
        <a:lstStyle/>
        <a:p>
          <a:endParaRPr lang="sr-Latn-CS"/>
        </a:p>
      </dgm:t>
    </dgm:pt>
    <dgm:pt modelId="{D8C731F8-02C7-4A67-A8F1-7674745360C8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RRR-</a:t>
          </a:r>
          <a:r>
            <a:rPr lang="el-GR" sz="2000" dirty="0" smtClean="0">
              <a:latin typeface="Verdana"/>
              <a:ea typeface="Verdana"/>
              <a:cs typeface="Verdana"/>
            </a:rPr>
            <a:t>α</a:t>
          </a:r>
          <a:r>
            <a:rPr lang="sr-Latn-CS" sz="2000" dirty="0" smtClean="0">
              <a:latin typeface="Verdana"/>
              <a:ea typeface="Verdana"/>
              <a:cs typeface="Verdana"/>
            </a:rPr>
            <a:t>-tokoferol (priridni oblik vit. E je snažan antiinflamatorni agent (obećavajuće studije)</a:t>
          </a:r>
          <a:endParaRPr lang="sr-Latn-CS" sz="2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32714764-0E43-4C08-96B0-8719EABF97ED}" type="parTrans" cxnId="{C0F786AE-DDF1-4B44-B606-F07CB1F5293E}">
      <dgm:prSet/>
      <dgm:spPr/>
      <dgm:t>
        <a:bodyPr/>
        <a:lstStyle/>
        <a:p>
          <a:endParaRPr lang="sr-Latn-CS"/>
        </a:p>
      </dgm:t>
    </dgm:pt>
    <dgm:pt modelId="{DD417171-A3E1-406C-8D0E-ADDA1CAB6776}" type="sibTrans" cxnId="{C0F786AE-DDF1-4B44-B606-F07CB1F5293E}">
      <dgm:prSet/>
      <dgm:spPr/>
      <dgm:t>
        <a:bodyPr/>
        <a:lstStyle/>
        <a:p>
          <a:endParaRPr lang="sr-Latn-CS"/>
        </a:p>
      </dgm:t>
    </dgm:pt>
    <dgm:pt modelId="{2F42E65E-97A1-452E-A48A-B2AB87782398}">
      <dgm:prSet phldrT="[Text]" custT="1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rPr>
            <a:t>Podaci nisu pokazali protektivnu ulogu</a:t>
          </a:r>
          <a:endParaRPr lang="sr-Latn-CS" sz="2000" dirty="0"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B872DAC2-637F-4C08-99FD-14DEEF7059F7}" type="parTrans" cxnId="{0A13113A-C477-43DF-BA89-9C66345F1900}">
      <dgm:prSet/>
      <dgm:spPr/>
      <dgm:t>
        <a:bodyPr/>
        <a:lstStyle/>
        <a:p>
          <a:endParaRPr lang="en-US"/>
        </a:p>
      </dgm:t>
    </dgm:pt>
    <dgm:pt modelId="{06DAA4C9-8DD3-435B-9BBD-ECC78D2729C1}" type="sibTrans" cxnId="{0A13113A-C477-43DF-BA89-9C66345F1900}">
      <dgm:prSet/>
      <dgm:spPr/>
      <dgm:t>
        <a:bodyPr/>
        <a:lstStyle/>
        <a:p>
          <a:endParaRPr lang="en-US"/>
        </a:p>
      </dgm:t>
    </dgm:pt>
    <dgm:pt modelId="{F513626C-81B1-4CFB-9D5D-0D2611CA854F}" type="pres">
      <dgm:prSet presAssocID="{F6BDED85-8725-442E-B924-C15B616CC52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r-Latn-CS"/>
        </a:p>
      </dgm:t>
    </dgm:pt>
    <dgm:pt modelId="{2C43DF4A-30E2-4A31-A8E9-911AB6DCA9A5}" type="pres">
      <dgm:prSet presAssocID="{949A3E23-0BDA-4F10-8B8A-9EE23EDAFD94}" presName="linNode" presStyleCnt="0"/>
      <dgm:spPr/>
    </dgm:pt>
    <dgm:pt modelId="{27175F6D-2CA1-4E7A-A37A-0EB0A790AF50}" type="pres">
      <dgm:prSet presAssocID="{949A3E23-0BDA-4F10-8B8A-9EE23EDAFD94}" presName="parentText" presStyleLbl="node1" presStyleIdx="0" presStyleCnt="1" custScaleY="337326">
        <dgm:presLayoutVars>
          <dgm:chMax val="1"/>
          <dgm:bulletEnabled val="1"/>
        </dgm:presLayoutVars>
      </dgm:prSet>
      <dgm:spPr/>
      <dgm:t>
        <a:bodyPr/>
        <a:lstStyle/>
        <a:p>
          <a:endParaRPr lang="sr-Latn-CS"/>
        </a:p>
      </dgm:t>
    </dgm:pt>
    <dgm:pt modelId="{10C7301B-5A55-41BC-B7FA-008C44C2CEB4}" type="pres">
      <dgm:prSet presAssocID="{949A3E23-0BDA-4F10-8B8A-9EE23EDAFD94}" presName="descendantText" presStyleLbl="alignAccFollowNode1" presStyleIdx="0" presStyleCnt="1" custScaleY="2000000">
        <dgm:presLayoutVars>
          <dgm:bulletEnabled val="1"/>
        </dgm:presLayoutVars>
      </dgm:prSet>
      <dgm:spPr/>
      <dgm:t>
        <a:bodyPr/>
        <a:lstStyle/>
        <a:p>
          <a:endParaRPr lang="sr-Latn-CS"/>
        </a:p>
      </dgm:t>
    </dgm:pt>
  </dgm:ptLst>
  <dgm:cxnLst>
    <dgm:cxn modelId="{4423307B-8EA8-4A81-8628-87EB33A285CD}" type="presOf" srcId="{C88FD17B-4724-46D0-8FD5-03522CCA1291}" destId="{10C7301B-5A55-41BC-B7FA-008C44C2CEB4}" srcOrd="0" destOrd="0" presId="urn:microsoft.com/office/officeart/2005/8/layout/vList5"/>
    <dgm:cxn modelId="{9F34DCF7-05E4-4EF0-98F7-E112DCCD8DEF}" type="presOf" srcId="{F6BDED85-8725-442E-B924-C15B616CC525}" destId="{F513626C-81B1-4CFB-9D5D-0D2611CA854F}" srcOrd="0" destOrd="0" presId="urn:microsoft.com/office/officeart/2005/8/layout/vList5"/>
    <dgm:cxn modelId="{32EA090F-B3BF-4FCC-8613-6B2CA8C6942D}" type="presOf" srcId="{D8C731F8-02C7-4A67-A8F1-7674745360C8}" destId="{10C7301B-5A55-41BC-B7FA-008C44C2CEB4}" srcOrd="0" destOrd="4" presId="urn:microsoft.com/office/officeart/2005/8/layout/vList5"/>
    <dgm:cxn modelId="{9410443C-E5AA-4514-971B-44078FA19BF3}" srcId="{F6BDED85-8725-442E-B924-C15B616CC525}" destId="{949A3E23-0BDA-4F10-8B8A-9EE23EDAFD94}" srcOrd="0" destOrd="0" parTransId="{DE86A556-A05F-4A29-A3A1-0474CCC53DEB}" sibTransId="{79FA6196-376B-4A35-978E-2554A762DE6C}"/>
    <dgm:cxn modelId="{C0F786AE-DDF1-4B44-B606-F07CB1F5293E}" srcId="{949A3E23-0BDA-4F10-8B8A-9EE23EDAFD94}" destId="{D8C731F8-02C7-4A67-A8F1-7674745360C8}" srcOrd="4" destOrd="0" parTransId="{32714764-0E43-4C08-96B0-8719EABF97ED}" sibTransId="{DD417171-A3E1-406C-8D0E-ADDA1CAB6776}"/>
    <dgm:cxn modelId="{016BF7C8-6745-44B7-81B7-9DAAD9F3BC9C}" srcId="{949A3E23-0BDA-4F10-8B8A-9EE23EDAFD94}" destId="{C88FD17B-4724-46D0-8FD5-03522CCA1291}" srcOrd="0" destOrd="0" parTransId="{222EA60D-5D62-4692-82D8-1EB69545B0DF}" sibTransId="{46D7965E-DC1B-4F1D-9426-43644AAA2763}"/>
    <dgm:cxn modelId="{6A28449D-2013-4EFC-9E92-EE43A0EC870C}" srcId="{949A3E23-0BDA-4F10-8B8A-9EE23EDAFD94}" destId="{954E7BA7-7790-4216-BD13-9A0F5A8465FC}" srcOrd="3" destOrd="0" parTransId="{F453A5C5-CE9B-4462-AF21-D73460979405}" sibTransId="{886E39E5-7E50-4BA9-ACF4-F0D348AB3028}"/>
    <dgm:cxn modelId="{0A13113A-C477-43DF-BA89-9C66345F1900}" srcId="{949A3E23-0BDA-4F10-8B8A-9EE23EDAFD94}" destId="{2F42E65E-97A1-452E-A48A-B2AB87782398}" srcOrd="2" destOrd="0" parTransId="{B872DAC2-637F-4C08-99FD-14DEEF7059F7}" sibTransId="{06DAA4C9-8DD3-435B-9BBD-ECC78D2729C1}"/>
    <dgm:cxn modelId="{F9B95487-A66C-46F2-88A1-D23BFF735EEF}" srcId="{949A3E23-0BDA-4F10-8B8A-9EE23EDAFD94}" destId="{7C6B91E8-5D38-4BC9-B6AE-B3744DFA27A1}" srcOrd="1" destOrd="0" parTransId="{DA923473-863E-4BB7-B6B5-CBD15A46EE28}" sibTransId="{B49B47D9-38F2-4C96-AA55-8CEFAEDB9DF8}"/>
    <dgm:cxn modelId="{B1FCBF58-CA7F-471B-A1D1-B9AA5966CC0B}" type="presOf" srcId="{949A3E23-0BDA-4F10-8B8A-9EE23EDAFD94}" destId="{27175F6D-2CA1-4E7A-A37A-0EB0A790AF50}" srcOrd="0" destOrd="0" presId="urn:microsoft.com/office/officeart/2005/8/layout/vList5"/>
    <dgm:cxn modelId="{BD6C8603-2BD8-48C6-9722-C01FFBF92152}" type="presOf" srcId="{2F42E65E-97A1-452E-A48A-B2AB87782398}" destId="{10C7301B-5A55-41BC-B7FA-008C44C2CEB4}" srcOrd="0" destOrd="2" presId="urn:microsoft.com/office/officeart/2005/8/layout/vList5"/>
    <dgm:cxn modelId="{B4E91684-095D-4B8D-ACD2-2F7E99EF1602}" type="presOf" srcId="{7C6B91E8-5D38-4BC9-B6AE-B3744DFA27A1}" destId="{10C7301B-5A55-41BC-B7FA-008C44C2CEB4}" srcOrd="0" destOrd="1" presId="urn:microsoft.com/office/officeart/2005/8/layout/vList5"/>
    <dgm:cxn modelId="{196BE347-73F4-4619-8ADE-2A7A3535FC13}" type="presOf" srcId="{954E7BA7-7790-4216-BD13-9A0F5A8465FC}" destId="{10C7301B-5A55-41BC-B7FA-008C44C2CEB4}" srcOrd="0" destOrd="3" presId="urn:microsoft.com/office/officeart/2005/8/layout/vList5"/>
    <dgm:cxn modelId="{AD4A985A-9CB7-4DBB-9CD2-A6D3C93119EA}" type="presParOf" srcId="{F513626C-81B1-4CFB-9D5D-0D2611CA854F}" destId="{2C43DF4A-30E2-4A31-A8E9-911AB6DCA9A5}" srcOrd="0" destOrd="0" presId="urn:microsoft.com/office/officeart/2005/8/layout/vList5"/>
    <dgm:cxn modelId="{591DA258-323F-429F-9DAE-5E44FAB8659A}" type="presParOf" srcId="{2C43DF4A-30E2-4A31-A8E9-911AB6DCA9A5}" destId="{27175F6D-2CA1-4E7A-A37A-0EB0A790AF50}" srcOrd="0" destOrd="0" presId="urn:microsoft.com/office/officeart/2005/8/layout/vList5"/>
    <dgm:cxn modelId="{F94C8DEF-364E-48CF-8BE3-6B4280519C72}" type="presParOf" srcId="{2C43DF4A-30E2-4A31-A8E9-911AB6DCA9A5}" destId="{10C7301B-5A55-41BC-B7FA-008C44C2CEB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C6D85E-EBAB-4399-9BC3-829FD50088C0}" type="doc">
      <dgm:prSet loTypeId="urn:microsoft.com/office/officeart/2005/8/layout/list1" loCatId="list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F5A5B59A-144D-40B4-A8FD-A42992CB468F}">
      <dgm:prSet phldrT="[Text]"/>
      <dgm:spPr/>
      <dgm:t>
        <a:bodyPr/>
        <a:lstStyle/>
        <a:p>
          <a:pPr algn="ctr"/>
          <a:r>
            <a:rPr lang="en-GB" b="1" dirty="0" err="1" smtClean="0">
              <a:latin typeface="Verdana" pitchFamily="34" charset="0"/>
            </a:rPr>
            <a:t>Steroli</a:t>
          </a:r>
          <a:r>
            <a:rPr lang="en-GB" b="1" dirty="0" smtClean="0">
              <a:latin typeface="Verdana" pitchFamily="34" charset="0"/>
            </a:rPr>
            <a:t>/</a:t>
          </a:r>
          <a:r>
            <a:rPr lang="en-GB" b="1" dirty="0" err="1" smtClean="0">
              <a:latin typeface="Verdana" pitchFamily="34" charset="0"/>
            </a:rPr>
            <a:t>Stanoli</a:t>
          </a:r>
          <a:endParaRPr lang="en-GB" b="1" dirty="0">
            <a:latin typeface="Verdana" pitchFamily="34" charset="0"/>
          </a:endParaRPr>
        </a:p>
      </dgm:t>
    </dgm:pt>
    <dgm:pt modelId="{4DE1F0EE-5973-4E13-B30A-1A0DED43E2C2}" type="parTrans" cxnId="{3DF6865E-45B7-4207-93C1-FEDCEE1A674F}">
      <dgm:prSet/>
      <dgm:spPr/>
      <dgm:t>
        <a:bodyPr/>
        <a:lstStyle/>
        <a:p>
          <a:endParaRPr lang="en-GB"/>
        </a:p>
      </dgm:t>
    </dgm:pt>
    <dgm:pt modelId="{57417FB5-4C2B-4D48-A731-8CC1A2010B05}" type="sibTrans" cxnId="{3DF6865E-45B7-4207-93C1-FEDCEE1A674F}">
      <dgm:prSet/>
      <dgm:spPr/>
      <dgm:t>
        <a:bodyPr/>
        <a:lstStyle/>
        <a:p>
          <a:endParaRPr lang="en-GB"/>
        </a:p>
      </dgm:t>
    </dgm:pt>
    <dgm:pt modelId="{29C82B85-20C9-46A2-BCC1-811DEBD92A36}">
      <dgm:prSet phldrT="[Text]"/>
      <dgm:spPr/>
      <dgm:t>
        <a:bodyPr/>
        <a:lstStyle/>
        <a:p>
          <a:pPr algn="ctr"/>
          <a:r>
            <a:rPr lang="en-GB" b="1" dirty="0" smtClean="0">
              <a:latin typeface="Verdana" pitchFamily="34" charset="0"/>
            </a:rPr>
            <a:t> </a:t>
          </a:r>
          <a:r>
            <a:rPr lang="en-GB" b="1" dirty="0" err="1" smtClean="0">
              <a:latin typeface="Verdana" pitchFamily="34" charset="0"/>
            </a:rPr>
            <a:t>Proteini</a:t>
          </a:r>
          <a:r>
            <a:rPr lang="en-GB" b="1" dirty="0" smtClean="0">
              <a:latin typeface="Verdana" pitchFamily="34" charset="0"/>
            </a:rPr>
            <a:t> </a:t>
          </a:r>
          <a:r>
            <a:rPr lang="en-GB" b="1" dirty="0" err="1" smtClean="0">
              <a:latin typeface="Verdana" pitchFamily="34" charset="0"/>
            </a:rPr>
            <a:t>soje</a:t>
          </a:r>
          <a:endParaRPr lang="en-GB" b="1" dirty="0">
            <a:latin typeface="Verdana" pitchFamily="34" charset="0"/>
          </a:endParaRPr>
        </a:p>
      </dgm:t>
    </dgm:pt>
    <dgm:pt modelId="{E70BE43E-2BF4-4C0C-9C56-F1105A3A2881}" type="parTrans" cxnId="{A3149AF5-5E4B-4D13-AC62-142464A150A3}">
      <dgm:prSet/>
      <dgm:spPr/>
      <dgm:t>
        <a:bodyPr/>
        <a:lstStyle/>
        <a:p>
          <a:endParaRPr lang="en-GB"/>
        </a:p>
      </dgm:t>
    </dgm:pt>
    <dgm:pt modelId="{98869FA7-42B8-481E-A4F6-74C7F6DC6504}" type="sibTrans" cxnId="{A3149AF5-5E4B-4D13-AC62-142464A150A3}">
      <dgm:prSet/>
      <dgm:spPr/>
      <dgm:t>
        <a:bodyPr/>
        <a:lstStyle/>
        <a:p>
          <a:endParaRPr lang="en-GB"/>
        </a:p>
      </dgm:t>
    </dgm:pt>
    <dgm:pt modelId="{636A617F-2950-44FA-A49D-716033AE681B}">
      <dgm:prSet phldrT="[Text]"/>
      <dgm:spPr/>
      <dgm:t>
        <a:bodyPr/>
        <a:lstStyle/>
        <a:p>
          <a:pPr algn="ctr"/>
          <a:r>
            <a:rPr lang="en-GB" b="1" dirty="0" err="1" smtClean="0">
              <a:latin typeface="Verdana" pitchFamily="34" charset="0"/>
            </a:rPr>
            <a:t>Antio</a:t>
          </a:r>
          <a:r>
            <a:rPr lang="sr-Latn-CS" b="1" dirty="0" smtClean="0">
              <a:latin typeface="Verdana" pitchFamily="34" charset="0"/>
            </a:rPr>
            <a:t>ks</a:t>
          </a:r>
          <a:r>
            <a:rPr lang="en-GB" b="1" dirty="0" err="1" smtClean="0">
              <a:latin typeface="Verdana" pitchFamily="34" charset="0"/>
            </a:rPr>
            <a:t>idanti</a:t>
          </a:r>
          <a:endParaRPr lang="en-GB" b="1" dirty="0">
            <a:latin typeface="Verdana" pitchFamily="34" charset="0"/>
          </a:endParaRPr>
        </a:p>
      </dgm:t>
    </dgm:pt>
    <dgm:pt modelId="{195485E5-404F-430D-B46F-9944F675C0C5}" type="parTrans" cxnId="{D79DEF07-9D22-4F24-B6E8-56CF5ED720D6}">
      <dgm:prSet/>
      <dgm:spPr/>
      <dgm:t>
        <a:bodyPr/>
        <a:lstStyle/>
        <a:p>
          <a:endParaRPr lang="en-GB"/>
        </a:p>
      </dgm:t>
    </dgm:pt>
    <dgm:pt modelId="{9D58CA4A-A467-4193-BE8D-231A36A0189A}" type="sibTrans" cxnId="{D79DEF07-9D22-4F24-B6E8-56CF5ED720D6}">
      <dgm:prSet/>
      <dgm:spPr/>
      <dgm:t>
        <a:bodyPr/>
        <a:lstStyle/>
        <a:p>
          <a:endParaRPr lang="en-GB"/>
        </a:p>
      </dgm:t>
    </dgm:pt>
    <dgm:pt modelId="{B6BD03F0-BCBF-4AD9-8B9B-0FE5F1574AA7}">
      <dgm:prSet/>
      <dgm:spPr/>
      <dgm:t>
        <a:bodyPr/>
        <a:lstStyle/>
        <a:p>
          <a:pPr algn="ctr"/>
          <a:r>
            <a:rPr lang="el-GR" b="1" dirty="0" smtClean="0">
              <a:latin typeface="Verdana" pitchFamily="34" charset="0"/>
            </a:rPr>
            <a:t>ω</a:t>
          </a:r>
          <a:r>
            <a:rPr lang="en-GB" b="1" dirty="0" smtClean="0">
              <a:latin typeface="Verdana" pitchFamily="34" charset="0"/>
            </a:rPr>
            <a:t> – 3 </a:t>
          </a:r>
          <a:r>
            <a:rPr lang="en-GB" b="1" dirty="0" err="1" smtClean="0">
              <a:latin typeface="Verdana" pitchFamily="34" charset="0"/>
            </a:rPr>
            <a:t>masne</a:t>
          </a:r>
          <a:r>
            <a:rPr lang="en-GB" b="1" dirty="0" smtClean="0">
              <a:latin typeface="Verdana" pitchFamily="34" charset="0"/>
            </a:rPr>
            <a:t> </a:t>
          </a:r>
          <a:r>
            <a:rPr lang="en-GB" b="1" dirty="0" err="1" smtClean="0">
              <a:latin typeface="Verdana" pitchFamily="34" charset="0"/>
            </a:rPr>
            <a:t>kiseline</a:t>
          </a:r>
          <a:endParaRPr lang="en-GB" b="1" dirty="0" smtClean="0">
            <a:latin typeface="Verdana" pitchFamily="34" charset="0"/>
          </a:endParaRPr>
        </a:p>
      </dgm:t>
    </dgm:pt>
    <dgm:pt modelId="{0D93561C-005E-46E8-B367-CEE58A3B4748}" type="parTrans" cxnId="{A6F68933-384F-4D16-B6D2-776D7E8848CF}">
      <dgm:prSet/>
      <dgm:spPr/>
      <dgm:t>
        <a:bodyPr/>
        <a:lstStyle/>
        <a:p>
          <a:endParaRPr lang="en-GB"/>
        </a:p>
      </dgm:t>
    </dgm:pt>
    <dgm:pt modelId="{75F482AF-7E67-49FC-BC3A-59529CCAF9D9}" type="sibTrans" cxnId="{A6F68933-384F-4D16-B6D2-776D7E8848CF}">
      <dgm:prSet/>
      <dgm:spPr/>
      <dgm:t>
        <a:bodyPr/>
        <a:lstStyle/>
        <a:p>
          <a:endParaRPr lang="en-GB"/>
        </a:p>
      </dgm:t>
    </dgm:pt>
    <dgm:pt modelId="{36ECDD7B-29CB-4C08-B47E-E1EAD2CEB632}" type="pres">
      <dgm:prSet presAssocID="{C5C6D85E-EBAB-4399-9BC3-829FD50088C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FC5E848-7193-4AB8-AE69-F6C10BC75554}" type="pres">
      <dgm:prSet presAssocID="{F5A5B59A-144D-40B4-A8FD-A42992CB468F}" presName="parentLin" presStyleCnt="0"/>
      <dgm:spPr/>
    </dgm:pt>
    <dgm:pt modelId="{05A64946-2804-4F89-825D-442752294F8D}" type="pres">
      <dgm:prSet presAssocID="{F5A5B59A-144D-40B4-A8FD-A42992CB468F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A2CC69A4-0FB4-4A0D-9E38-12242D2F3321}" type="pres">
      <dgm:prSet presAssocID="{F5A5B59A-144D-40B4-A8FD-A42992CB468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466A71-7766-4442-A584-F0873255EAB6}" type="pres">
      <dgm:prSet presAssocID="{F5A5B59A-144D-40B4-A8FD-A42992CB468F}" presName="negativeSpace" presStyleCnt="0"/>
      <dgm:spPr/>
    </dgm:pt>
    <dgm:pt modelId="{51516834-6F26-4CFA-8BE0-4D0A04874595}" type="pres">
      <dgm:prSet presAssocID="{F5A5B59A-144D-40B4-A8FD-A42992CB468F}" presName="childText" presStyleLbl="conFgAcc1" presStyleIdx="0" presStyleCnt="4">
        <dgm:presLayoutVars>
          <dgm:bulletEnabled val="1"/>
        </dgm:presLayoutVars>
      </dgm:prSet>
      <dgm:spPr/>
    </dgm:pt>
    <dgm:pt modelId="{07383167-5A2A-4C27-B5A9-E55BC6CFFA7B}" type="pres">
      <dgm:prSet presAssocID="{57417FB5-4C2B-4D48-A731-8CC1A2010B05}" presName="spaceBetweenRectangles" presStyleCnt="0"/>
      <dgm:spPr/>
    </dgm:pt>
    <dgm:pt modelId="{93493A90-09A5-4FD0-AB61-0F4A63AC925B}" type="pres">
      <dgm:prSet presAssocID="{B6BD03F0-BCBF-4AD9-8B9B-0FE5F1574AA7}" presName="parentLin" presStyleCnt="0"/>
      <dgm:spPr/>
    </dgm:pt>
    <dgm:pt modelId="{FC6E893F-9DD3-4BAA-B744-4F94C8D26409}" type="pres">
      <dgm:prSet presAssocID="{B6BD03F0-BCBF-4AD9-8B9B-0FE5F1574AA7}" presName="parentLeftMargin" presStyleLbl="node1" presStyleIdx="0" presStyleCnt="4"/>
      <dgm:spPr/>
      <dgm:t>
        <a:bodyPr/>
        <a:lstStyle/>
        <a:p>
          <a:endParaRPr lang="en-GB"/>
        </a:p>
      </dgm:t>
    </dgm:pt>
    <dgm:pt modelId="{06EABD02-A126-4A35-95C7-6991AECF7B3E}" type="pres">
      <dgm:prSet presAssocID="{B6BD03F0-BCBF-4AD9-8B9B-0FE5F1574AA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084553-55DB-412A-A715-1B2C6278A998}" type="pres">
      <dgm:prSet presAssocID="{B6BD03F0-BCBF-4AD9-8B9B-0FE5F1574AA7}" presName="negativeSpace" presStyleCnt="0"/>
      <dgm:spPr/>
    </dgm:pt>
    <dgm:pt modelId="{030438A1-C0D3-4E8F-8A16-F6F82BB113BE}" type="pres">
      <dgm:prSet presAssocID="{B6BD03F0-BCBF-4AD9-8B9B-0FE5F1574AA7}" presName="childText" presStyleLbl="conFgAcc1" presStyleIdx="1" presStyleCnt="4">
        <dgm:presLayoutVars>
          <dgm:bulletEnabled val="1"/>
        </dgm:presLayoutVars>
      </dgm:prSet>
      <dgm:spPr/>
    </dgm:pt>
    <dgm:pt modelId="{24ECA8C4-9258-4A97-AA93-0BA6227CD95D}" type="pres">
      <dgm:prSet presAssocID="{75F482AF-7E67-49FC-BC3A-59529CCAF9D9}" presName="spaceBetweenRectangles" presStyleCnt="0"/>
      <dgm:spPr/>
    </dgm:pt>
    <dgm:pt modelId="{B2457DF3-94A9-4B1E-9158-5831E8E0BB42}" type="pres">
      <dgm:prSet presAssocID="{29C82B85-20C9-46A2-BCC1-811DEBD92A36}" presName="parentLin" presStyleCnt="0"/>
      <dgm:spPr/>
    </dgm:pt>
    <dgm:pt modelId="{395A424A-F36F-49C1-857B-06E9F37AE757}" type="pres">
      <dgm:prSet presAssocID="{29C82B85-20C9-46A2-BCC1-811DEBD92A36}" presName="parentLeftMargin" presStyleLbl="node1" presStyleIdx="1" presStyleCnt="4"/>
      <dgm:spPr/>
      <dgm:t>
        <a:bodyPr/>
        <a:lstStyle/>
        <a:p>
          <a:endParaRPr lang="en-GB"/>
        </a:p>
      </dgm:t>
    </dgm:pt>
    <dgm:pt modelId="{45254667-8651-4215-A24D-950FF22357DF}" type="pres">
      <dgm:prSet presAssocID="{29C82B85-20C9-46A2-BCC1-811DEBD92A3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B7CD84-2741-494B-A78E-17DE749016BD}" type="pres">
      <dgm:prSet presAssocID="{29C82B85-20C9-46A2-BCC1-811DEBD92A36}" presName="negativeSpace" presStyleCnt="0"/>
      <dgm:spPr/>
    </dgm:pt>
    <dgm:pt modelId="{7D3AA106-6FBC-45F6-A4C5-D0E793BC0E81}" type="pres">
      <dgm:prSet presAssocID="{29C82B85-20C9-46A2-BCC1-811DEBD92A36}" presName="childText" presStyleLbl="conFgAcc1" presStyleIdx="2" presStyleCnt="4">
        <dgm:presLayoutVars>
          <dgm:bulletEnabled val="1"/>
        </dgm:presLayoutVars>
      </dgm:prSet>
      <dgm:spPr/>
    </dgm:pt>
    <dgm:pt modelId="{C05786E4-42EF-4080-A9A5-3E51FB28C087}" type="pres">
      <dgm:prSet presAssocID="{98869FA7-42B8-481E-A4F6-74C7F6DC6504}" presName="spaceBetweenRectangles" presStyleCnt="0"/>
      <dgm:spPr/>
    </dgm:pt>
    <dgm:pt modelId="{636727FD-2D1E-4B0B-8246-A433A80C1D8C}" type="pres">
      <dgm:prSet presAssocID="{636A617F-2950-44FA-A49D-716033AE681B}" presName="parentLin" presStyleCnt="0"/>
      <dgm:spPr/>
    </dgm:pt>
    <dgm:pt modelId="{F714F85C-1357-4077-BEF6-01DCA17B5639}" type="pres">
      <dgm:prSet presAssocID="{636A617F-2950-44FA-A49D-716033AE681B}" presName="parentLeftMargin" presStyleLbl="node1" presStyleIdx="2" presStyleCnt="4"/>
      <dgm:spPr/>
      <dgm:t>
        <a:bodyPr/>
        <a:lstStyle/>
        <a:p>
          <a:endParaRPr lang="en-GB"/>
        </a:p>
      </dgm:t>
    </dgm:pt>
    <dgm:pt modelId="{6AD9D8FC-5A7C-41DB-8AAA-F8E8B392A194}" type="pres">
      <dgm:prSet presAssocID="{636A617F-2950-44FA-A49D-716033AE681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0B01EB-79B8-4442-B1FE-A6F0C10ABB4E}" type="pres">
      <dgm:prSet presAssocID="{636A617F-2950-44FA-A49D-716033AE681B}" presName="negativeSpace" presStyleCnt="0"/>
      <dgm:spPr/>
    </dgm:pt>
    <dgm:pt modelId="{AE4FDA54-320B-4E3D-AB59-5C949074AE9A}" type="pres">
      <dgm:prSet presAssocID="{636A617F-2950-44FA-A49D-716033AE681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3149AF5-5E4B-4D13-AC62-142464A150A3}" srcId="{C5C6D85E-EBAB-4399-9BC3-829FD50088C0}" destId="{29C82B85-20C9-46A2-BCC1-811DEBD92A36}" srcOrd="2" destOrd="0" parTransId="{E70BE43E-2BF4-4C0C-9C56-F1105A3A2881}" sibTransId="{98869FA7-42B8-481E-A4F6-74C7F6DC6504}"/>
    <dgm:cxn modelId="{FAD6793F-E69B-4B1D-90AD-F45650E1C923}" type="presOf" srcId="{B6BD03F0-BCBF-4AD9-8B9B-0FE5F1574AA7}" destId="{FC6E893F-9DD3-4BAA-B744-4F94C8D26409}" srcOrd="0" destOrd="0" presId="urn:microsoft.com/office/officeart/2005/8/layout/list1"/>
    <dgm:cxn modelId="{CC967621-8922-47B6-998B-BDD95D52C5DD}" type="presOf" srcId="{29C82B85-20C9-46A2-BCC1-811DEBD92A36}" destId="{395A424A-F36F-49C1-857B-06E9F37AE757}" srcOrd="0" destOrd="0" presId="urn:microsoft.com/office/officeart/2005/8/layout/list1"/>
    <dgm:cxn modelId="{DFFF3B7A-90E7-46C0-A0D3-300290DE6AA9}" type="presOf" srcId="{F5A5B59A-144D-40B4-A8FD-A42992CB468F}" destId="{05A64946-2804-4F89-825D-442752294F8D}" srcOrd="0" destOrd="0" presId="urn:microsoft.com/office/officeart/2005/8/layout/list1"/>
    <dgm:cxn modelId="{4349B137-3E1F-4D5D-A977-4AD17A12B843}" type="presOf" srcId="{F5A5B59A-144D-40B4-A8FD-A42992CB468F}" destId="{A2CC69A4-0FB4-4A0D-9E38-12242D2F3321}" srcOrd="1" destOrd="0" presId="urn:microsoft.com/office/officeart/2005/8/layout/list1"/>
    <dgm:cxn modelId="{606BE529-96CF-4114-8206-971BC2DBF3D4}" type="presOf" srcId="{29C82B85-20C9-46A2-BCC1-811DEBD92A36}" destId="{45254667-8651-4215-A24D-950FF22357DF}" srcOrd="1" destOrd="0" presId="urn:microsoft.com/office/officeart/2005/8/layout/list1"/>
    <dgm:cxn modelId="{3DF6865E-45B7-4207-93C1-FEDCEE1A674F}" srcId="{C5C6D85E-EBAB-4399-9BC3-829FD50088C0}" destId="{F5A5B59A-144D-40B4-A8FD-A42992CB468F}" srcOrd="0" destOrd="0" parTransId="{4DE1F0EE-5973-4E13-B30A-1A0DED43E2C2}" sibTransId="{57417FB5-4C2B-4D48-A731-8CC1A2010B05}"/>
    <dgm:cxn modelId="{87A377D7-7F67-48B7-9D81-46352D68FA19}" type="presOf" srcId="{636A617F-2950-44FA-A49D-716033AE681B}" destId="{6AD9D8FC-5A7C-41DB-8AAA-F8E8B392A194}" srcOrd="1" destOrd="0" presId="urn:microsoft.com/office/officeart/2005/8/layout/list1"/>
    <dgm:cxn modelId="{F39E3ED5-FCEE-499E-A44E-88434C6A3001}" type="presOf" srcId="{636A617F-2950-44FA-A49D-716033AE681B}" destId="{F714F85C-1357-4077-BEF6-01DCA17B5639}" srcOrd="0" destOrd="0" presId="urn:microsoft.com/office/officeart/2005/8/layout/list1"/>
    <dgm:cxn modelId="{B4537CB3-537E-47A9-A665-019EC7C67665}" type="presOf" srcId="{B6BD03F0-BCBF-4AD9-8B9B-0FE5F1574AA7}" destId="{06EABD02-A126-4A35-95C7-6991AECF7B3E}" srcOrd="1" destOrd="0" presId="urn:microsoft.com/office/officeart/2005/8/layout/list1"/>
    <dgm:cxn modelId="{D79DEF07-9D22-4F24-B6E8-56CF5ED720D6}" srcId="{C5C6D85E-EBAB-4399-9BC3-829FD50088C0}" destId="{636A617F-2950-44FA-A49D-716033AE681B}" srcOrd="3" destOrd="0" parTransId="{195485E5-404F-430D-B46F-9944F675C0C5}" sibTransId="{9D58CA4A-A467-4193-BE8D-231A36A0189A}"/>
    <dgm:cxn modelId="{DC896F88-1347-4988-96D2-FC12B73BBEF3}" type="presOf" srcId="{C5C6D85E-EBAB-4399-9BC3-829FD50088C0}" destId="{36ECDD7B-29CB-4C08-B47E-E1EAD2CEB632}" srcOrd="0" destOrd="0" presId="urn:microsoft.com/office/officeart/2005/8/layout/list1"/>
    <dgm:cxn modelId="{A6F68933-384F-4D16-B6D2-776D7E8848CF}" srcId="{C5C6D85E-EBAB-4399-9BC3-829FD50088C0}" destId="{B6BD03F0-BCBF-4AD9-8B9B-0FE5F1574AA7}" srcOrd="1" destOrd="0" parTransId="{0D93561C-005E-46E8-B367-CEE58A3B4748}" sibTransId="{75F482AF-7E67-49FC-BC3A-59529CCAF9D9}"/>
    <dgm:cxn modelId="{9BC458F5-E7DA-4230-A0AF-EB90A9B84DCD}" type="presParOf" srcId="{36ECDD7B-29CB-4C08-B47E-E1EAD2CEB632}" destId="{EFC5E848-7193-4AB8-AE69-F6C10BC75554}" srcOrd="0" destOrd="0" presId="urn:microsoft.com/office/officeart/2005/8/layout/list1"/>
    <dgm:cxn modelId="{FDE4F975-DB79-4B7F-A39F-CFC80904509A}" type="presParOf" srcId="{EFC5E848-7193-4AB8-AE69-F6C10BC75554}" destId="{05A64946-2804-4F89-825D-442752294F8D}" srcOrd="0" destOrd="0" presId="urn:microsoft.com/office/officeart/2005/8/layout/list1"/>
    <dgm:cxn modelId="{321AED25-B251-4E1B-9650-EFF8EA9916E1}" type="presParOf" srcId="{EFC5E848-7193-4AB8-AE69-F6C10BC75554}" destId="{A2CC69A4-0FB4-4A0D-9E38-12242D2F3321}" srcOrd="1" destOrd="0" presId="urn:microsoft.com/office/officeart/2005/8/layout/list1"/>
    <dgm:cxn modelId="{300E7FDE-F623-490C-9708-D7268B9E1D4E}" type="presParOf" srcId="{36ECDD7B-29CB-4C08-B47E-E1EAD2CEB632}" destId="{5D466A71-7766-4442-A584-F0873255EAB6}" srcOrd="1" destOrd="0" presId="urn:microsoft.com/office/officeart/2005/8/layout/list1"/>
    <dgm:cxn modelId="{A5455BAC-2F79-4BA0-89C5-F62173568E87}" type="presParOf" srcId="{36ECDD7B-29CB-4C08-B47E-E1EAD2CEB632}" destId="{51516834-6F26-4CFA-8BE0-4D0A04874595}" srcOrd="2" destOrd="0" presId="urn:microsoft.com/office/officeart/2005/8/layout/list1"/>
    <dgm:cxn modelId="{9EC3C3AA-3EFD-4A18-8214-39A31C09F3F5}" type="presParOf" srcId="{36ECDD7B-29CB-4C08-B47E-E1EAD2CEB632}" destId="{07383167-5A2A-4C27-B5A9-E55BC6CFFA7B}" srcOrd="3" destOrd="0" presId="urn:microsoft.com/office/officeart/2005/8/layout/list1"/>
    <dgm:cxn modelId="{500C631C-7EF0-476E-ACB6-A159187A8895}" type="presParOf" srcId="{36ECDD7B-29CB-4C08-B47E-E1EAD2CEB632}" destId="{93493A90-09A5-4FD0-AB61-0F4A63AC925B}" srcOrd="4" destOrd="0" presId="urn:microsoft.com/office/officeart/2005/8/layout/list1"/>
    <dgm:cxn modelId="{1FC6A7DC-CB92-47FF-96B3-BDD169F60077}" type="presParOf" srcId="{93493A90-09A5-4FD0-AB61-0F4A63AC925B}" destId="{FC6E893F-9DD3-4BAA-B744-4F94C8D26409}" srcOrd="0" destOrd="0" presId="urn:microsoft.com/office/officeart/2005/8/layout/list1"/>
    <dgm:cxn modelId="{52E60907-43C0-4BBC-8234-A67DDD202C71}" type="presParOf" srcId="{93493A90-09A5-4FD0-AB61-0F4A63AC925B}" destId="{06EABD02-A126-4A35-95C7-6991AECF7B3E}" srcOrd="1" destOrd="0" presId="urn:microsoft.com/office/officeart/2005/8/layout/list1"/>
    <dgm:cxn modelId="{903E72B9-C180-48AA-825C-1C1A9F69BF02}" type="presParOf" srcId="{36ECDD7B-29CB-4C08-B47E-E1EAD2CEB632}" destId="{DC084553-55DB-412A-A715-1B2C6278A998}" srcOrd="5" destOrd="0" presId="urn:microsoft.com/office/officeart/2005/8/layout/list1"/>
    <dgm:cxn modelId="{CF86235A-7A90-4F2B-AC2F-67545C86416A}" type="presParOf" srcId="{36ECDD7B-29CB-4C08-B47E-E1EAD2CEB632}" destId="{030438A1-C0D3-4E8F-8A16-F6F82BB113BE}" srcOrd="6" destOrd="0" presId="urn:microsoft.com/office/officeart/2005/8/layout/list1"/>
    <dgm:cxn modelId="{B2695057-1DE4-44CF-8EC3-40AFF3E9D36F}" type="presParOf" srcId="{36ECDD7B-29CB-4C08-B47E-E1EAD2CEB632}" destId="{24ECA8C4-9258-4A97-AA93-0BA6227CD95D}" srcOrd="7" destOrd="0" presId="urn:microsoft.com/office/officeart/2005/8/layout/list1"/>
    <dgm:cxn modelId="{BEF34ECA-0498-4D1A-BEC2-9D4410C79D79}" type="presParOf" srcId="{36ECDD7B-29CB-4C08-B47E-E1EAD2CEB632}" destId="{B2457DF3-94A9-4B1E-9158-5831E8E0BB42}" srcOrd="8" destOrd="0" presId="urn:microsoft.com/office/officeart/2005/8/layout/list1"/>
    <dgm:cxn modelId="{29D1EE4E-416B-4415-A7FA-EC209A7208B9}" type="presParOf" srcId="{B2457DF3-94A9-4B1E-9158-5831E8E0BB42}" destId="{395A424A-F36F-49C1-857B-06E9F37AE757}" srcOrd="0" destOrd="0" presId="urn:microsoft.com/office/officeart/2005/8/layout/list1"/>
    <dgm:cxn modelId="{50F291A7-7163-4B83-9B33-0910396BE6B0}" type="presParOf" srcId="{B2457DF3-94A9-4B1E-9158-5831E8E0BB42}" destId="{45254667-8651-4215-A24D-950FF22357DF}" srcOrd="1" destOrd="0" presId="urn:microsoft.com/office/officeart/2005/8/layout/list1"/>
    <dgm:cxn modelId="{E5A25E0B-70C5-4C86-A866-0018BC2A204B}" type="presParOf" srcId="{36ECDD7B-29CB-4C08-B47E-E1EAD2CEB632}" destId="{CAB7CD84-2741-494B-A78E-17DE749016BD}" srcOrd="9" destOrd="0" presId="urn:microsoft.com/office/officeart/2005/8/layout/list1"/>
    <dgm:cxn modelId="{8766C00B-4B80-4925-8F75-1FCE1D3348A5}" type="presParOf" srcId="{36ECDD7B-29CB-4C08-B47E-E1EAD2CEB632}" destId="{7D3AA106-6FBC-45F6-A4C5-D0E793BC0E81}" srcOrd="10" destOrd="0" presId="urn:microsoft.com/office/officeart/2005/8/layout/list1"/>
    <dgm:cxn modelId="{1DE6D64A-F1AF-44C1-9816-A361BB2D6BD8}" type="presParOf" srcId="{36ECDD7B-29CB-4C08-B47E-E1EAD2CEB632}" destId="{C05786E4-42EF-4080-A9A5-3E51FB28C087}" srcOrd="11" destOrd="0" presId="urn:microsoft.com/office/officeart/2005/8/layout/list1"/>
    <dgm:cxn modelId="{E9F45052-AF55-4790-A0FE-B8D3683C9E89}" type="presParOf" srcId="{36ECDD7B-29CB-4C08-B47E-E1EAD2CEB632}" destId="{636727FD-2D1E-4B0B-8246-A433A80C1D8C}" srcOrd="12" destOrd="0" presId="urn:microsoft.com/office/officeart/2005/8/layout/list1"/>
    <dgm:cxn modelId="{EE45CE41-B80D-44C8-8920-9D2BEC7BC2FA}" type="presParOf" srcId="{636727FD-2D1E-4B0B-8246-A433A80C1D8C}" destId="{F714F85C-1357-4077-BEF6-01DCA17B5639}" srcOrd="0" destOrd="0" presId="urn:microsoft.com/office/officeart/2005/8/layout/list1"/>
    <dgm:cxn modelId="{5842D0BB-2683-4CC5-A0DC-272C4DC7B5E8}" type="presParOf" srcId="{636727FD-2D1E-4B0B-8246-A433A80C1D8C}" destId="{6AD9D8FC-5A7C-41DB-8AAA-F8E8B392A194}" srcOrd="1" destOrd="0" presId="urn:microsoft.com/office/officeart/2005/8/layout/list1"/>
    <dgm:cxn modelId="{0E232672-43BC-4FCD-B5DC-80564EACA527}" type="presParOf" srcId="{36ECDD7B-29CB-4C08-B47E-E1EAD2CEB632}" destId="{A10B01EB-79B8-4442-B1FE-A6F0C10ABB4E}" srcOrd="13" destOrd="0" presId="urn:microsoft.com/office/officeart/2005/8/layout/list1"/>
    <dgm:cxn modelId="{81E50D50-66F9-424A-8946-90F0158D38D8}" type="presParOf" srcId="{36ECDD7B-29CB-4C08-B47E-E1EAD2CEB632}" destId="{AE4FDA54-320B-4E3D-AB59-5C949074AE9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516834-6F26-4CFA-8BE0-4D0A04874595}">
      <dsp:nvSpPr>
        <dsp:cNvPr id="0" name=""/>
        <dsp:cNvSpPr/>
      </dsp:nvSpPr>
      <dsp:spPr>
        <a:xfrm>
          <a:off x="0" y="413700"/>
          <a:ext cx="590075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2CC69A4-0FB4-4A0D-9E38-12242D2F3321}">
      <dsp:nvSpPr>
        <dsp:cNvPr id="0" name=""/>
        <dsp:cNvSpPr/>
      </dsp:nvSpPr>
      <dsp:spPr>
        <a:xfrm>
          <a:off x="295037" y="74220"/>
          <a:ext cx="4130525" cy="6789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124" tIns="0" rIns="156124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kern="1200" dirty="0" err="1" smtClean="0">
              <a:latin typeface="Verdana" pitchFamily="34" charset="0"/>
            </a:rPr>
            <a:t>Steroli</a:t>
          </a:r>
          <a:r>
            <a:rPr lang="en-GB" sz="2300" b="1" kern="1200" dirty="0" smtClean="0">
              <a:latin typeface="Verdana" pitchFamily="34" charset="0"/>
            </a:rPr>
            <a:t>/</a:t>
          </a:r>
          <a:r>
            <a:rPr lang="en-GB" sz="2300" b="1" kern="1200" dirty="0" err="1" smtClean="0">
              <a:latin typeface="Verdana" pitchFamily="34" charset="0"/>
            </a:rPr>
            <a:t>Stanoli</a:t>
          </a:r>
          <a:endParaRPr lang="en-GB" sz="2300" b="1" kern="1200" dirty="0">
            <a:latin typeface="Verdana" pitchFamily="34" charset="0"/>
          </a:endParaRPr>
        </a:p>
      </dsp:txBody>
      <dsp:txXfrm>
        <a:off x="328181" y="107364"/>
        <a:ext cx="4064237" cy="612672"/>
      </dsp:txXfrm>
    </dsp:sp>
    <dsp:sp modelId="{030438A1-C0D3-4E8F-8A16-F6F82BB113BE}">
      <dsp:nvSpPr>
        <dsp:cNvPr id="0" name=""/>
        <dsp:cNvSpPr/>
      </dsp:nvSpPr>
      <dsp:spPr>
        <a:xfrm>
          <a:off x="0" y="1456980"/>
          <a:ext cx="590075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11957"/>
              <a:satOff val="-1341"/>
              <a:lumOff val="85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EABD02-A126-4A35-95C7-6991AECF7B3E}">
      <dsp:nvSpPr>
        <dsp:cNvPr id="0" name=""/>
        <dsp:cNvSpPr/>
      </dsp:nvSpPr>
      <dsp:spPr>
        <a:xfrm>
          <a:off x="295037" y="1117500"/>
          <a:ext cx="4130525" cy="6789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11957"/>
                <a:satOff val="-1341"/>
                <a:lumOff val="856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11957"/>
                <a:satOff val="-1341"/>
                <a:lumOff val="856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11957"/>
                <a:satOff val="-1341"/>
                <a:lumOff val="856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124" tIns="0" rIns="156124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300" b="1" kern="1200" dirty="0" smtClean="0">
              <a:latin typeface="Verdana" pitchFamily="34" charset="0"/>
            </a:rPr>
            <a:t>ω</a:t>
          </a:r>
          <a:r>
            <a:rPr lang="en-GB" sz="2300" b="1" kern="1200" dirty="0" smtClean="0">
              <a:latin typeface="Verdana" pitchFamily="34" charset="0"/>
            </a:rPr>
            <a:t> – 3 </a:t>
          </a:r>
          <a:r>
            <a:rPr lang="en-GB" sz="2300" b="1" kern="1200" dirty="0" err="1" smtClean="0">
              <a:latin typeface="Verdana" pitchFamily="34" charset="0"/>
            </a:rPr>
            <a:t>masne</a:t>
          </a:r>
          <a:r>
            <a:rPr lang="en-GB" sz="2300" b="1" kern="1200" dirty="0" smtClean="0">
              <a:latin typeface="Verdana" pitchFamily="34" charset="0"/>
            </a:rPr>
            <a:t> </a:t>
          </a:r>
          <a:r>
            <a:rPr lang="en-GB" sz="2300" b="1" kern="1200" dirty="0" err="1" smtClean="0">
              <a:latin typeface="Verdana" pitchFamily="34" charset="0"/>
            </a:rPr>
            <a:t>kiseline</a:t>
          </a:r>
          <a:endParaRPr lang="en-GB" sz="2300" b="1" kern="1200" dirty="0" smtClean="0">
            <a:latin typeface="Verdana" pitchFamily="34" charset="0"/>
          </a:endParaRPr>
        </a:p>
      </dsp:txBody>
      <dsp:txXfrm>
        <a:off x="328181" y="1150644"/>
        <a:ext cx="4064237" cy="612672"/>
      </dsp:txXfrm>
    </dsp:sp>
    <dsp:sp modelId="{7D3AA106-6FBC-45F6-A4C5-D0E793BC0E81}">
      <dsp:nvSpPr>
        <dsp:cNvPr id="0" name=""/>
        <dsp:cNvSpPr/>
      </dsp:nvSpPr>
      <dsp:spPr>
        <a:xfrm>
          <a:off x="0" y="2500260"/>
          <a:ext cx="590075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23915"/>
              <a:satOff val="-2683"/>
              <a:lumOff val="171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5254667-8651-4215-A24D-950FF22357DF}">
      <dsp:nvSpPr>
        <dsp:cNvPr id="0" name=""/>
        <dsp:cNvSpPr/>
      </dsp:nvSpPr>
      <dsp:spPr>
        <a:xfrm>
          <a:off x="295037" y="2160780"/>
          <a:ext cx="4130525" cy="6789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23915"/>
                <a:satOff val="-2683"/>
                <a:lumOff val="1712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23915"/>
                <a:satOff val="-2683"/>
                <a:lumOff val="1712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23915"/>
                <a:satOff val="-2683"/>
                <a:lumOff val="1712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124" tIns="0" rIns="156124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kern="1200" dirty="0" smtClean="0">
              <a:latin typeface="Verdana" pitchFamily="34" charset="0"/>
            </a:rPr>
            <a:t> </a:t>
          </a:r>
          <a:r>
            <a:rPr lang="en-GB" sz="2300" b="1" kern="1200" dirty="0" err="1" smtClean="0">
              <a:latin typeface="Verdana" pitchFamily="34" charset="0"/>
            </a:rPr>
            <a:t>Proteini</a:t>
          </a:r>
          <a:r>
            <a:rPr lang="en-GB" sz="2300" b="1" kern="1200" dirty="0" smtClean="0">
              <a:latin typeface="Verdana" pitchFamily="34" charset="0"/>
            </a:rPr>
            <a:t> </a:t>
          </a:r>
          <a:r>
            <a:rPr lang="en-GB" sz="2300" b="1" kern="1200" dirty="0" err="1" smtClean="0">
              <a:latin typeface="Verdana" pitchFamily="34" charset="0"/>
            </a:rPr>
            <a:t>soje</a:t>
          </a:r>
          <a:endParaRPr lang="en-GB" sz="2300" b="1" kern="1200" dirty="0">
            <a:latin typeface="Verdana" pitchFamily="34" charset="0"/>
          </a:endParaRPr>
        </a:p>
      </dsp:txBody>
      <dsp:txXfrm>
        <a:off x="328181" y="2193924"/>
        <a:ext cx="4064237" cy="612672"/>
      </dsp:txXfrm>
    </dsp:sp>
    <dsp:sp modelId="{AE4FDA54-320B-4E3D-AB59-5C949074AE9A}">
      <dsp:nvSpPr>
        <dsp:cNvPr id="0" name=""/>
        <dsp:cNvSpPr/>
      </dsp:nvSpPr>
      <dsp:spPr>
        <a:xfrm>
          <a:off x="0" y="3543540"/>
          <a:ext cx="590075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D9D8FC-5A7C-41DB-8AAA-F8E8B392A194}">
      <dsp:nvSpPr>
        <dsp:cNvPr id="0" name=""/>
        <dsp:cNvSpPr/>
      </dsp:nvSpPr>
      <dsp:spPr>
        <a:xfrm>
          <a:off x="295037" y="3204060"/>
          <a:ext cx="4130525" cy="67896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35872"/>
                <a:satOff val="-4024"/>
                <a:lumOff val="25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124" tIns="0" rIns="156124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b="1" kern="1200" dirty="0" err="1" smtClean="0">
              <a:latin typeface="Verdana" pitchFamily="34" charset="0"/>
            </a:rPr>
            <a:t>Antio</a:t>
          </a:r>
          <a:r>
            <a:rPr lang="sr-Latn-CS" sz="2300" b="1" kern="1200" dirty="0" smtClean="0">
              <a:latin typeface="Verdana" pitchFamily="34" charset="0"/>
            </a:rPr>
            <a:t>ks</a:t>
          </a:r>
          <a:r>
            <a:rPr lang="en-GB" sz="2300" b="1" kern="1200" dirty="0" err="1" smtClean="0">
              <a:latin typeface="Verdana" pitchFamily="34" charset="0"/>
            </a:rPr>
            <a:t>idanti</a:t>
          </a:r>
          <a:endParaRPr lang="en-GB" sz="2300" b="1" kern="1200" dirty="0">
            <a:latin typeface="Verdana" pitchFamily="34" charset="0"/>
          </a:endParaRPr>
        </a:p>
      </dsp:txBody>
      <dsp:txXfrm>
        <a:off x="328181" y="3237204"/>
        <a:ext cx="4064237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98BDA-B92A-454F-A6A4-BD41BFF89DB5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CA076-65E4-4A65-BC2B-2BBE9A6A7550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09717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AD6EE3-AE09-408D-B71F-6675C9B21759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7373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737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fld id="{D16C8846-926B-4834-A0D0-878D6A5C192B}" type="slidenum">
              <a:rPr lang="sr-Latn-CS" sz="1200"/>
              <a:pPr/>
              <a:t>14</a:t>
            </a:fld>
            <a:endParaRPr lang="sr-Latn-C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198CE4F-58B6-44A0-B800-B75AF713A3B3}" type="slidenum">
              <a:rPr lang="sr-Latn-CS" smtClean="0"/>
              <a:pPr>
                <a:defRPr/>
              </a:pPr>
              <a:t>33</a:t>
            </a:fld>
            <a:endParaRPr lang="sr-Latn-C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E40946-9E6D-4F83-BBD2-EDEFD589A130}" type="slidenum">
              <a:rPr lang="sr-Latn-CS" smtClean="0"/>
              <a:pPr>
                <a:defRPr/>
              </a:pPr>
              <a:t>34</a:t>
            </a:fld>
            <a:endParaRPr lang="sr-Latn-C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CA825F-76F7-4D9F-BA3D-EA855F0EA917}" type="slidenum">
              <a:rPr lang="en-US" smtClean="0"/>
              <a:pPr>
                <a:defRPr/>
              </a:pPr>
              <a:t>35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D84BD0-9163-4DC2-84E6-1A7DC53078F4}" type="slidenum">
              <a:rPr lang="en-US" smtClean="0"/>
              <a:pPr>
                <a:defRPr/>
              </a:pPr>
              <a:t>38</a:t>
            </a:fld>
            <a:endParaRPr lang="en-US" smtClean="0"/>
          </a:p>
        </p:txBody>
      </p:sp>
      <p:sp>
        <p:nvSpPr>
          <p:cNvPr id="8909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fld id="{E2309A6D-FB34-40C0-B118-DC3275EAE087}" type="slidenum">
              <a:rPr lang="sr-Latn-CS" sz="1200"/>
              <a:pPr/>
              <a:t>38</a:t>
            </a:fld>
            <a:endParaRPr lang="sr-Latn-CS" sz="1200"/>
          </a:p>
        </p:txBody>
      </p:sp>
      <p:sp>
        <p:nvSpPr>
          <p:cNvPr id="89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8D7727-E87B-4A72-A321-AD5C0C06AD3B}" type="slidenum">
              <a:rPr lang="en-US" smtClean="0"/>
              <a:pPr>
                <a:defRPr/>
              </a:pPr>
              <a:t>40</a:t>
            </a:fld>
            <a:endParaRPr lang="en-US" smtClean="0"/>
          </a:p>
        </p:txBody>
      </p:sp>
      <p:sp>
        <p:nvSpPr>
          <p:cNvPr id="9011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fld id="{DACA2900-0A8D-4DDF-9C86-F132C52F0991}" type="slidenum">
              <a:rPr lang="sr-Latn-CS" sz="1200"/>
              <a:pPr/>
              <a:t>40</a:t>
            </a:fld>
            <a:endParaRPr lang="sr-Latn-CS" sz="1200"/>
          </a:p>
        </p:txBody>
      </p:sp>
      <p:sp>
        <p:nvSpPr>
          <p:cNvPr id="901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A92919-DA2B-4AF4-BD3A-529EC280BC67}" type="slidenum">
              <a:rPr lang="en-US" smtClean="0"/>
              <a:pPr>
                <a:defRPr/>
              </a:pPr>
              <a:t>41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EA4F2F-918D-441E-BDC7-4C6D15990C01}" type="slidenum">
              <a:rPr lang="en-US" smtClean="0"/>
              <a:pPr>
                <a:defRPr/>
              </a:pPr>
              <a:t>42</a:t>
            </a:fld>
            <a:endParaRPr 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4514D6-E224-4B37-9674-5FD31266610E}" type="slidenum">
              <a:rPr lang="en-US" smtClean="0"/>
              <a:pPr>
                <a:defRPr/>
              </a:pPr>
              <a:t>43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B9C89F-78C1-46EB-915E-18D853B3387F}" type="slidenum">
              <a:rPr lang="en-US" smtClean="0"/>
              <a:pPr>
                <a:defRPr/>
              </a:pPr>
              <a:t>45</a:t>
            </a:fld>
            <a:endParaRPr 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180574-C43A-4AA3-B88F-E47FB589995A}" type="slidenum">
              <a:rPr lang="en-US" smtClean="0"/>
              <a:pPr>
                <a:defRPr/>
              </a:pPr>
              <a:t>50</a:t>
            </a:fld>
            <a:endParaRPr 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Cuvena studija sedam zemalja je pokazala da ishrana utice na novo Cho  a da je on u direktnoj vezi sa rizikom od koronarnih bolesti I stopom smrtnosti od njih.</a:t>
            </a:r>
          </a:p>
          <a:p>
            <a:r>
              <a:rPr lang="en-US" smtClean="0"/>
              <a:t>Unos SFA je u korelaciji sa serumskim holesterolom, kao I sa incidencom pojave KVO.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A56933-F069-45F2-A073-745E256DACBC}" type="slidenum">
              <a:rPr lang="en-US" smtClean="0"/>
              <a:pPr>
                <a:defRPr/>
              </a:pPr>
              <a:t>53</a:t>
            </a:fld>
            <a:endParaRPr 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endParaRPr lang="en-US" sz="800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294DD1-CC43-4E2D-ADF0-D8738ECE08FA}" type="slidenum">
              <a:rPr lang="en-US" smtClean="0"/>
              <a:pPr>
                <a:defRPr/>
              </a:pPr>
              <a:t>54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31FE2DE-F114-4B3F-880E-84F9306BCB00}" type="slidenum">
              <a:rPr lang="sr-Latn-CS" smtClean="0"/>
              <a:pPr>
                <a:defRPr/>
              </a:pPr>
              <a:t>57</a:t>
            </a:fld>
            <a:endParaRPr lang="sr-Latn-C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380486-46A7-49E4-BAD5-291E63EF7221}" type="slidenum">
              <a:rPr lang="sr-Latn-CS" smtClean="0"/>
              <a:pPr>
                <a:defRPr/>
              </a:pPr>
              <a:t>58</a:t>
            </a:fld>
            <a:endParaRPr lang="sr-Latn-C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Essential component of mitochodria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8821AD-B12E-409C-A551-523A2C086FB2}" type="slidenum">
              <a:rPr lang="sr-Latn-CS" smtClean="0"/>
              <a:pPr>
                <a:defRPr/>
              </a:pPr>
              <a:t>60</a:t>
            </a:fld>
            <a:endParaRPr lang="sr-Latn-C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3B67869-94F3-4AF7-B796-ACD44D7D05B1}" type="slidenum">
              <a:rPr lang="sr-Latn-CS" smtClean="0"/>
              <a:pPr>
                <a:defRPr/>
              </a:pPr>
              <a:t>64</a:t>
            </a:fld>
            <a:endParaRPr lang="sr-Latn-C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AA118A-D5EB-4C63-A571-6E89D1FE6189}" type="slidenum">
              <a:rPr lang="sr-Latn-CS" smtClean="0"/>
              <a:pPr>
                <a:defRPr/>
              </a:pPr>
              <a:t>68</a:t>
            </a:fld>
            <a:endParaRPr lang="sr-Latn-C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endParaRPr lang="en-US" sz="2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D65E14-5878-4DF8-9AD3-4FAD002D6576}" type="slidenum">
              <a:rPr lang="sr-Latn-CS" smtClean="0"/>
              <a:pPr>
                <a:defRPr/>
              </a:pPr>
              <a:t>73</a:t>
            </a:fld>
            <a:endParaRPr lang="sr-Latn-C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0A9F52-9EB8-4CB0-9F9A-CEC8C0E286F8}" type="slidenum">
              <a:rPr lang="sr-Latn-CS" smtClean="0"/>
              <a:pPr>
                <a:defRPr/>
              </a:pPr>
              <a:t>23</a:t>
            </a:fld>
            <a:endParaRPr lang="sr-Latn-C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BD9087-3DB3-4739-8F04-324C6DD707C7}" type="slidenum">
              <a:rPr lang="sr-Latn-CS" smtClean="0"/>
              <a:pPr>
                <a:defRPr/>
              </a:pPr>
              <a:t>24</a:t>
            </a:fld>
            <a:endParaRPr lang="sr-Latn-C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On this slide we have show factors that contribute to development of atherosclerosi, we can conclude that etiology is multi factporial. </a:t>
            </a:r>
          </a:p>
          <a:p>
            <a:r>
              <a:rPr lang="en-US" smtClean="0"/>
              <a:t>Theque  ocidation of plaque is the most important event in atherosclerotic process. Atherosclerosis leads to cardiovascular disease.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CFE80F-82B2-47EF-8BF3-F21C4088DD80}" type="slidenum">
              <a:rPr lang="sr-Latn-CS" smtClean="0"/>
              <a:pPr>
                <a:defRPr/>
              </a:pPr>
              <a:t>25</a:t>
            </a:fld>
            <a:endParaRPr lang="sr-Latn-C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AB53F9-881B-462F-8899-3ECEECA6A11D}" type="slidenum">
              <a:rPr lang="sr-Latn-CS" smtClean="0"/>
              <a:pPr>
                <a:defRPr/>
              </a:pPr>
              <a:t>28</a:t>
            </a:fld>
            <a:endParaRPr lang="sr-Latn-C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74399A-E413-4B40-B026-526BF68BB72D}" type="slidenum">
              <a:rPr lang="sr-Latn-CS" smtClean="0"/>
              <a:pPr>
                <a:defRPr/>
              </a:pPr>
              <a:t>29</a:t>
            </a:fld>
            <a:endParaRPr lang="sr-Latn-C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D8FADB-E733-4557-8275-5460AFC5CE5F}" type="slidenum">
              <a:rPr lang="sr-Latn-CS" smtClean="0"/>
              <a:pPr>
                <a:defRPr/>
              </a:pPr>
              <a:t>30</a:t>
            </a:fld>
            <a:endParaRPr lang="sr-Latn-C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BB188E-BF57-4670-9C3E-E6A177758B37}" type="slidenum">
              <a:rPr lang="en-US" smtClean="0"/>
              <a:pPr>
                <a:defRPr/>
              </a:pPr>
              <a:t>32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CS" smtClean="0"/>
              <a:t>Najbolje dokumentovanim u smislu kardioprotektivnog delovanja su omega tri</a:t>
            </a:r>
          </a:p>
          <a:p>
            <a:pPr eaLnBrk="1" hangingPunct="1"/>
            <a:r>
              <a:rPr lang="sr-Latn-CS" smtClean="0"/>
              <a:t>anti-agregacijski, anti-aritmijski, hipoholetsetol, efekat 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6213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2613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48568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90513"/>
            <a:ext cx="8610600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04800" y="1371600"/>
            <a:ext cx="8610600" cy="5181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6478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87F61-5658-49B4-9F1E-FAC9CD73238A}" type="datetimeFigureOut">
              <a:rPr lang="en-US"/>
              <a:pPr>
                <a:defRPr/>
              </a:pPr>
              <a:t>5/4/2020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1EB00-AC84-44C2-9CCB-96F5212BD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20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210185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423545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25FF9-720C-4A63-BE61-3CBEC546DB75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79656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7853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93532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51174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3377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205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97290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1805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69676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5255E-5158-4BA9-82EC-396521937F1B}" type="datetimeFigureOut">
              <a:rPr lang="sr-Latn-RS" smtClean="0"/>
              <a:t>04.05.2020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32ABD-1DBF-4854-922F-9D706FA65B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22333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3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229600" cy="1143000"/>
          </a:xfrm>
        </p:spPr>
        <p:txBody>
          <a:bodyPr>
            <a:noAutofit/>
          </a:bodyPr>
          <a:lstStyle/>
          <a:p>
            <a:r>
              <a:rPr lang="sr-Cyrl-RS" sz="2800" b="1" dirty="0" smtClean="0">
                <a:solidFill>
                  <a:srgbClr val="001746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ДИЈЕТОПРОФИЛАКСА</a:t>
            </a:r>
            <a:br>
              <a:rPr lang="sr-Cyrl-RS" sz="2800" b="1" dirty="0" smtClean="0">
                <a:solidFill>
                  <a:srgbClr val="001746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sr-Cyrl-RS" sz="2800" b="1" dirty="0" smtClean="0">
                <a:solidFill>
                  <a:srgbClr val="001746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ДИЈЕТОТЕРАПИЈА</a:t>
            </a:r>
            <a:br>
              <a:rPr lang="sr-Cyrl-RS" sz="2800" b="1" dirty="0" smtClean="0">
                <a:solidFill>
                  <a:srgbClr val="001746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sr-Cyrl-RS" sz="2400" b="1" dirty="0" smtClean="0">
                <a:solidFill>
                  <a:srgbClr val="001746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КАРДИОВАСКУЛАРНИХ БОЛЕСТИ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0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5"/>
          <p:cNvSpPr>
            <a:spLocks noChangeArrowheads="1"/>
          </p:cNvSpPr>
          <p:nvPr/>
        </p:nvSpPr>
        <p:spPr bwMode="auto">
          <a:xfrm>
            <a:off x="3638550" y="0"/>
            <a:ext cx="2590800" cy="1104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7" name="AutoShape 6"/>
          <p:cNvSpPr>
            <a:spLocks noChangeArrowheads="1"/>
          </p:cNvSpPr>
          <p:nvPr/>
        </p:nvSpPr>
        <p:spPr bwMode="auto">
          <a:xfrm>
            <a:off x="3143250" y="0"/>
            <a:ext cx="2343150" cy="104775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8" name="AutoShape 7"/>
          <p:cNvSpPr>
            <a:spLocks noChangeArrowheads="1"/>
          </p:cNvSpPr>
          <p:nvPr/>
        </p:nvSpPr>
        <p:spPr bwMode="auto">
          <a:xfrm>
            <a:off x="3086100" y="247650"/>
            <a:ext cx="2647950" cy="8763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1749" name="AutoShape 8"/>
          <p:cNvSpPr>
            <a:spLocks noChangeArrowheads="1"/>
          </p:cNvSpPr>
          <p:nvPr/>
        </p:nvSpPr>
        <p:spPr bwMode="auto">
          <a:xfrm>
            <a:off x="5248310" y="5219744"/>
            <a:ext cx="3173412" cy="36492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200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sr-Cyrl-CS" b="1" dirty="0" smtClean="0">
                <a:solidFill>
                  <a:schemeClr val="bg1"/>
                </a:solidFill>
              </a:rPr>
              <a:t>формуле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sr-Cyrl-RS" b="1" dirty="0" smtClean="0">
                <a:solidFill>
                  <a:schemeClr val="bg1"/>
                </a:solidFill>
              </a:rPr>
              <a:t>за одојчад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0" name="AutoShape 9"/>
          <p:cNvSpPr>
            <a:spLocks noChangeArrowheads="1"/>
          </p:cNvSpPr>
          <p:nvPr/>
        </p:nvSpPr>
        <p:spPr bwMode="auto">
          <a:xfrm>
            <a:off x="5235575" y="4209819"/>
            <a:ext cx="3624263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sr-Cyrl-CS" b="1" dirty="0">
                <a:solidFill>
                  <a:srgbClr val="FFFFCC"/>
                </a:solidFill>
              </a:rPr>
              <a:t>Храна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за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одојчад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и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малу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децу</a:t>
            </a:r>
            <a:endParaRPr lang="en-US" b="1" dirty="0">
              <a:solidFill>
                <a:srgbClr val="FFFFCC"/>
              </a:solidFill>
            </a:endParaRPr>
          </a:p>
        </p:txBody>
      </p:sp>
      <p:sp>
        <p:nvSpPr>
          <p:cNvPr id="31751" name="AutoShape 10"/>
          <p:cNvSpPr>
            <a:spLocks noChangeArrowheads="1"/>
          </p:cNvSpPr>
          <p:nvPr/>
        </p:nvSpPr>
        <p:spPr bwMode="auto">
          <a:xfrm>
            <a:off x="3053808" y="575569"/>
            <a:ext cx="2282825" cy="59860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1818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RS" dirty="0">
                <a:solidFill>
                  <a:schemeClr val="bg1"/>
                </a:solidFill>
              </a:rPr>
              <a:t>храна за посебне медицинске намене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2" name="AutoShape 11"/>
          <p:cNvSpPr>
            <a:spLocks noChangeArrowheads="1"/>
          </p:cNvSpPr>
          <p:nvPr/>
        </p:nvSpPr>
        <p:spPr bwMode="auto">
          <a:xfrm>
            <a:off x="5734050" y="1158586"/>
            <a:ext cx="3125788" cy="6254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sr-Latn-RS" dirty="0">
                <a:solidFill>
                  <a:schemeClr val="bg1"/>
                </a:solidFill>
              </a:rPr>
              <a:t>храна за особе на дијети за мршављење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3" name="AutoShape 12"/>
          <p:cNvSpPr>
            <a:spLocks noChangeArrowheads="1"/>
          </p:cNvSpPr>
          <p:nvPr/>
        </p:nvSpPr>
        <p:spPr bwMode="auto">
          <a:xfrm>
            <a:off x="2297483" y="5584667"/>
            <a:ext cx="2690812" cy="59860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92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RS" dirty="0">
                <a:solidFill>
                  <a:schemeClr val="bg1"/>
                </a:solidFill>
              </a:rPr>
              <a:t>додаци исхрани (дијететски суплементи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5" name="Text Box 18"/>
          <p:cNvSpPr txBox="1">
            <a:spLocks noChangeArrowheads="1"/>
          </p:cNvSpPr>
          <p:nvPr/>
        </p:nvSpPr>
        <p:spPr bwMode="auto">
          <a:xfrm>
            <a:off x="3260725" y="141922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2008981" y="2420888"/>
            <a:ext cx="4611688" cy="164465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sr-Cyrl-CS" sz="2800" b="1" dirty="0">
                <a:solidFill>
                  <a:srgbClr val="FFFFCC"/>
                </a:solidFill>
              </a:rPr>
              <a:t>ДИЈЕТЕТСКА</a:t>
            </a:r>
            <a:endParaRPr lang="sl-SI" sz="2800" b="1" dirty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50000"/>
              </a:spcBef>
              <a:defRPr/>
            </a:pPr>
            <a:r>
              <a:rPr lang="sr-Cyrl-CS" sz="2800" b="1" dirty="0">
                <a:solidFill>
                  <a:srgbClr val="FFFFCC"/>
                </a:solidFill>
              </a:rPr>
              <a:t>ХРАНА</a:t>
            </a:r>
            <a:endParaRPr lang="en-US" sz="2800" b="1" dirty="0">
              <a:solidFill>
                <a:srgbClr val="FFFFCC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59302" y="4209819"/>
            <a:ext cx="3383587" cy="7762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храна за особе интолерантне на глутен</a:t>
            </a:r>
          </a:p>
        </p:txBody>
      </p:sp>
      <p:sp>
        <p:nvSpPr>
          <p:cNvPr id="6" name="Oval 5"/>
          <p:cNvSpPr/>
          <p:nvPr/>
        </p:nvSpPr>
        <p:spPr>
          <a:xfrm>
            <a:off x="259302" y="1490532"/>
            <a:ext cx="2160240" cy="10982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замене за со за људску исхрану</a:t>
            </a:r>
          </a:p>
        </p:txBody>
      </p:sp>
    </p:spTree>
    <p:extLst>
      <p:ext uri="{BB962C8B-B14F-4D97-AF65-F5344CB8AC3E}">
        <p14:creationId xmlns:p14="http://schemas.microsoft.com/office/powerpoint/2010/main" val="205117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pPr eaLnBrk="1" hangingPunct="1"/>
            <a:r>
              <a:rPr lang="sr-Cyrl-RS" b="1" dirty="0" smtClean="0">
                <a:solidFill>
                  <a:srgbClr val="001746"/>
                </a:solidFill>
                <a:latin typeface="Verdana" pitchFamily="34" charset="0"/>
              </a:rPr>
              <a:t>ИСХРАНА</a:t>
            </a:r>
            <a:endParaRPr lang="sr-Latn-CS" b="1" dirty="0" smtClean="0">
              <a:solidFill>
                <a:srgbClr val="001746"/>
              </a:solidFill>
              <a:latin typeface="Verdana" pitchFamily="34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0026739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Down Arrow 6"/>
          <p:cNvSpPr/>
          <p:nvPr/>
        </p:nvSpPr>
        <p:spPr>
          <a:xfrm>
            <a:off x="5738731" y="134076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0" name="Down Arrow 9"/>
          <p:cNvSpPr/>
          <p:nvPr/>
        </p:nvSpPr>
        <p:spPr>
          <a:xfrm>
            <a:off x="2411760" y="133269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325250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4138009"/>
              </p:ext>
            </p:extLst>
          </p:nvPr>
        </p:nvGraphicFramePr>
        <p:xfrm>
          <a:off x="457200" y="1641475"/>
          <a:ext cx="3657600" cy="4180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</a:tblGrid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ПРАЗАЈЕДНИЦЕ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/>
                </a:tc>
              </a:tr>
              <a:tr h="7422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Sirove i termički ne-tretirane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namirnice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biljnog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animalnog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porekla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Ishrana sa malo soli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Veća za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</a:t>
                      </a: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tupljenost voća i povrća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Odnos omega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 i omega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 MK oko 1:1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Velika fizička aktivnost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  <a:tr h="5672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Bez alkohola, pušenja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sr-Cyrl-RS" sz="2800" b="1" dirty="0" smtClean="0">
                <a:solidFill>
                  <a:srgbClr val="001746"/>
                </a:solidFill>
                <a:latin typeface="Verdana" charset="0"/>
              </a:rPr>
              <a:t>ИСТОРИЈА ИСХРАНЕ</a:t>
            </a:r>
            <a:endParaRPr lang="sr-Latn-CS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881208"/>
              </p:ext>
            </p:extLst>
          </p:nvPr>
        </p:nvGraphicFramePr>
        <p:xfrm>
          <a:off x="4114800" y="1600200"/>
          <a:ext cx="3962400" cy="4265613"/>
        </p:xfrm>
        <a:graphic>
          <a:graphicData uri="http://schemas.openxmlformats.org/drawingml/2006/table">
            <a:tbl>
              <a:tblPr/>
              <a:tblGrid>
                <a:gridCol w="3962400"/>
              </a:tblGrid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МОДЕРНО ДОБА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Z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na</a:t>
                      </a: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čajne kvalitativne i kvantitativne promene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CD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Visok  unos soli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7E8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Veća zastupljenost namirnica animalnog porekla i žitarica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CD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Odnos omega 6 i omega 3 MK 10:1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7E8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Velika fizička neaktivnost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CCCD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575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pitchFamily="18" charset="2"/>
                        <a:buNone/>
                        <a:tabLst/>
                      </a:pPr>
                      <a:r>
                        <a:rPr kumimoji="0" lang="sr-Latn-C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Alkohol, pušenje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E7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2035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520159990"/>
              </p:ext>
            </p:extLst>
          </p:nvPr>
        </p:nvGraphicFramePr>
        <p:xfrm>
          <a:off x="-396552" y="404664"/>
          <a:ext cx="9058275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0" name="Text Box 15"/>
          <p:cNvSpPr txBox="1">
            <a:spLocks noChangeArrowheads="1"/>
          </p:cNvSpPr>
          <p:nvPr/>
        </p:nvSpPr>
        <p:spPr bwMode="auto">
          <a:xfrm>
            <a:off x="1023938" y="13144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5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63" y="214313"/>
            <a:ext cx="8243887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sr-Cyrl-RS" sz="32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превенциј</a:t>
            </a:r>
            <a:r>
              <a:rPr lang="en-US" sz="32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sr-Latn-CS" sz="32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болести</a:t>
            </a:r>
            <a:endParaRPr lang="en-US" sz="4400" kern="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2971800" y="2895600"/>
            <a:ext cx="1676400" cy="762000"/>
          </a:xfrm>
          <a:prstGeom prst="flowChartAlternateProcess">
            <a:avLst/>
          </a:prstGeom>
          <a:solidFill>
            <a:schemeClr val="accent2"/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971800" y="2971800"/>
            <a:ext cx="1752600" cy="584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sr-Cyrl-RS" sz="3200" smtClean="0">
                <a:solidFill>
                  <a:schemeClr val="bg1"/>
                </a:solidFill>
              </a:rPr>
              <a:t>Болест</a:t>
            </a:r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4800600" y="3124200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tx2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6172200" y="2921437"/>
            <a:ext cx="2546350" cy="715089"/>
          </a:xfrm>
          <a:prstGeom prst="flowChartAlternateProcess">
            <a:avLst/>
          </a:prstGeom>
          <a:solidFill>
            <a:schemeClr val="accent2"/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sr-Cyrl-RS" smtClean="0">
                <a:solidFill>
                  <a:schemeClr val="bg1"/>
                </a:solidFill>
              </a:rPr>
              <a:t>Узнапредовала</a:t>
            </a:r>
            <a:r>
              <a:rPr lang="sr-Latn-CS" smtClean="0">
                <a:solidFill>
                  <a:schemeClr val="bg1"/>
                </a:solidFill>
              </a:rPr>
              <a:t> </a:t>
            </a:r>
            <a:r>
              <a:rPr lang="sr-Cyrl-RS" smtClean="0">
                <a:solidFill>
                  <a:schemeClr val="bg1"/>
                </a:solidFill>
              </a:rPr>
              <a:t>болест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277832" y="4883414"/>
            <a:ext cx="2036135" cy="52322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sr-Cyrl-RS" sz="2800" dirty="0" smtClean="0"/>
              <a:t>Прогресија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96925" y="2314575"/>
            <a:ext cx="184150" cy="579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152400" y="2743200"/>
            <a:ext cx="1828800" cy="1066800"/>
          </a:xfrm>
          <a:prstGeom prst="flowChartAlternateProcess">
            <a:avLst/>
          </a:prstGeom>
          <a:solidFill>
            <a:schemeClr val="accent2"/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2133600" y="3124200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tx2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04800" y="2573784"/>
            <a:ext cx="1524000" cy="138499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sr-Cyrl-RS" sz="2800" smtClean="0">
                <a:solidFill>
                  <a:schemeClr val="bg1"/>
                </a:solidFill>
              </a:rPr>
              <a:t>Фактори</a:t>
            </a:r>
            <a:r>
              <a:rPr lang="en-US" sz="2800" smtClean="0">
                <a:solidFill>
                  <a:schemeClr val="bg1"/>
                </a:solidFill>
              </a:rPr>
              <a:t> </a:t>
            </a:r>
            <a:r>
              <a:rPr lang="sr-Cyrl-RS" sz="2800" smtClean="0">
                <a:solidFill>
                  <a:schemeClr val="bg1"/>
                </a:solidFill>
              </a:rPr>
              <a:t>ризика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2133600" y="2819400"/>
            <a:ext cx="685800" cy="838200"/>
          </a:xfrm>
          <a:prstGeom prst="flowChartSummingJunction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>
            <a:off x="4953000" y="2819400"/>
            <a:ext cx="762000" cy="685800"/>
          </a:xfrm>
          <a:prstGeom prst="flowChartSummingJunction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1447800" y="1142991"/>
            <a:ext cx="2051331" cy="954107"/>
          </a:xfrm>
          <a:prstGeom prst="rect">
            <a:avLst/>
          </a:prstGeom>
          <a:solidFill>
            <a:schemeClr val="accent2"/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sr-Cyrl-RS" sz="2800" smtClean="0">
                <a:solidFill>
                  <a:schemeClr val="bg1"/>
                </a:solidFill>
              </a:rPr>
              <a:t>Примарна</a:t>
            </a:r>
            <a:r>
              <a:rPr lang="en-US" sz="2800" smtClean="0">
                <a:solidFill>
                  <a:schemeClr val="bg1"/>
                </a:solidFill>
              </a:rPr>
              <a:t> </a:t>
            </a:r>
            <a:endParaRPr lang="en-US" sz="2800">
              <a:solidFill>
                <a:schemeClr val="bg1"/>
              </a:solidFill>
            </a:endParaRPr>
          </a:p>
          <a:p>
            <a:r>
              <a:rPr lang="sr-Cyrl-RS" sz="2800" smtClean="0">
                <a:solidFill>
                  <a:schemeClr val="bg1"/>
                </a:solidFill>
              </a:rPr>
              <a:t>превенција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4343400" y="1142991"/>
            <a:ext cx="2310248" cy="954107"/>
          </a:xfrm>
          <a:prstGeom prst="rect">
            <a:avLst/>
          </a:prstGeom>
          <a:solidFill>
            <a:schemeClr val="accent2"/>
          </a:solidFill>
          <a:ln w="762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sr-Cyrl-RS" sz="2800" smtClean="0">
                <a:solidFill>
                  <a:schemeClr val="bg1"/>
                </a:solidFill>
              </a:rPr>
              <a:t>Секундарна</a:t>
            </a:r>
            <a:r>
              <a:rPr lang="en-US" sz="2800" smtClean="0">
                <a:solidFill>
                  <a:schemeClr val="bg1"/>
                </a:solidFill>
              </a:rPr>
              <a:t> </a:t>
            </a:r>
            <a:endParaRPr lang="en-US" sz="2800">
              <a:solidFill>
                <a:schemeClr val="bg1"/>
              </a:solidFill>
            </a:endParaRPr>
          </a:p>
          <a:p>
            <a:r>
              <a:rPr lang="sr-Cyrl-RS" sz="2800" smtClean="0">
                <a:solidFill>
                  <a:schemeClr val="bg1"/>
                </a:solidFill>
              </a:rPr>
              <a:t>превенција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AutoShape 17"/>
          <p:cNvSpPr>
            <a:spLocks noChangeArrowheads="1"/>
          </p:cNvSpPr>
          <p:nvPr/>
        </p:nvSpPr>
        <p:spPr bwMode="auto">
          <a:xfrm>
            <a:off x="2133600" y="2286000"/>
            <a:ext cx="6858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4953000" y="2286000"/>
            <a:ext cx="6858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900113" y="573405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sr-Latn-CS"/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900113" y="5373688"/>
            <a:ext cx="7704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		</a:t>
            </a:r>
            <a:r>
              <a:rPr lang="sr-Cyrl-RS" b="1" smtClean="0"/>
              <a:t>Нивои</a:t>
            </a:r>
            <a:r>
              <a:rPr lang="en-US" b="1" smtClean="0"/>
              <a:t> </a:t>
            </a:r>
            <a:r>
              <a:rPr lang="sr-Cyrl-RS" b="1" smtClean="0"/>
              <a:t>деловања</a:t>
            </a:r>
            <a:r>
              <a:rPr lang="en-US" b="1" smtClean="0"/>
              <a:t> </a:t>
            </a:r>
            <a:r>
              <a:rPr lang="sr-Cyrl-RS" b="1" smtClean="0"/>
              <a:t>дијетарних</a:t>
            </a:r>
            <a:r>
              <a:rPr lang="en-US" b="1" smtClean="0"/>
              <a:t> </a:t>
            </a:r>
            <a:r>
              <a:rPr lang="sr-Cyrl-RS" b="1" smtClean="0"/>
              <a:t>интервенција</a:t>
            </a:r>
            <a:endParaRPr lang="en-US" b="1"/>
          </a:p>
        </p:txBody>
      </p:sp>
      <p:sp>
        <p:nvSpPr>
          <p:cNvPr id="3" name="U-Turn Arrow 2"/>
          <p:cNvSpPr/>
          <p:nvPr/>
        </p:nvSpPr>
        <p:spPr>
          <a:xfrm>
            <a:off x="4924676" y="365760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90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4"/>
          <p:cNvSpPr>
            <a:spLocks noGrp="1"/>
          </p:cNvSpPr>
          <p:nvPr>
            <p:ph idx="1"/>
          </p:nvPr>
        </p:nvSpPr>
        <p:spPr>
          <a:xfrm>
            <a:off x="285750" y="404665"/>
            <a:ext cx="8358188" cy="6453336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endParaRPr lang="en-US" dirty="0" smtClean="0"/>
          </a:p>
          <a:p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Позитивна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корелација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између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начина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исхране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болести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срца</a:t>
            </a: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Велики број студија-доказани ризико фактори</a:t>
            </a: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Студија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7-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земаља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најзначајнија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студија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која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потврдила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строгу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корелацију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између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болести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срца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засићених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масти</a:t>
            </a:r>
          </a:p>
          <a:p>
            <a:r>
              <a:rPr lang="sr-Latn-CS" sz="2800" dirty="0" smtClean="0">
                <a:effectLst>
                  <a:outerShdw blurRad="38100" dist="38100" dir="2700000" algn="tl">
                    <a:srgbClr val="808080"/>
                  </a:outerShdw>
                </a:effectLst>
              </a:rPr>
              <a:t>MONICA</a:t>
            </a:r>
            <a:r>
              <a:rPr lang="sr-Cyrl-RS" sz="2800" dirty="0" smtClean="0">
                <a:effectLst>
                  <a:outerShdw blurRad="38100" dist="38100" dir="2700000" algn="tl">
                    <a:srgbClr val="808080"/>
                  </a:outerShdw>
                </a:effectLst>
              </a:rPr>
              <a:t> пројекат</a:t>
            </a:r>
          </a:p>
          <a:p>
            <a:r>
              <a:rPr lang="sr-Latn-CS" sz="2800" b="1" dirty="0" smtClean="0">
                <a:latin typeface="Arial" charset="0"/>
              </a:rPr>
              <a:t>CCCC</a:t>
            </a:r>
            <a:r>
              <a:rPr lang="en-US" sz="2800" b="1" dirty="0" smtClean="0">
                <a:latin typeface="Arial" charset="0"/>
              </a:rPr>
              <a:t>P</a:t>
            </a:r>
            <a:r>
              <a:rPr lang="sr-Latn-CS" sz="2800" dirty="0" smtClean="0">
                <a:latin typeface="Arial" charset="0"/>
              </a:rPr>
              <a:t> je skraćenica od </a:t>
            </a:r>
            <a:r>
              <a:rPr lang="sr-Latn-CS" sz="2800" b="1" dirty="0" smtClean="0">
                <a:latin typeface="Arial" charset="0"/>
              </a:rPr>
              <a:t>C</a:t>
            </a:r>
            <a:r>
              <a:rPr lang="sr-Latn-CS" sz="2800" dirty="0" smtClean="0">
                <a:latin typeface="Arial" charset="0"/>
              </a:rPr>
              <a:t>omprehensive </a:t>
            </a:r>
            <a:r>
              <a:rPr lang="sr-Latn-CS" sz="2800" b="1" dirty="0" smtClean="0">
                <a:latin typeface="Arial" charset="0"/>
              </a:rPr>
              <a:t>C</a:t>
            </a:r>
            <a:r>
              <a:rPr lang="sr-Latn-CS" sz="2800" dirty="0" smtClean="0">
                <a:latin typeface="Arial" charset="0"/>
              </a:rPr>
              <a:t>ardiovascular </a:t>
            </a:r>
            <a:r>
              <a:rPr lang="sr-Latn-CS" sz="2800" b="1" dirty="0" smtClean="0">
                <a:latin typeface="Arial" charset="0"/>
              </a:rPr>
              <a:t>C</a:t>
            </a:r>
            <a:r>
              <a:rPr lang="sr-Latn-CS" sz="2800" dirty="0" smtClean="0">
                <a:latin typeface="Arial" charset="0"/>
              </a:rPr>
              <a:t>omunity </a:t>
            </a:r>
            <a:r>
              <a:rPr lang="sr-Latn-CS" sz="2800" b="1" dirty="0" smtClean="0">
                <a:latin typeface="Arial" charset="0"/>
              </a:rPr>
              <a:t>C</a:t>
            </a:r>
            <a:r>
              <a:rPr lang="sr-Latn-CS" sz="2800" dirty="0" smtClean="0">
                <a:latin typeface="Arial" charset="0"/>
              </a:rPr>
              <a:t>ontrol </a:t>
            </a:r>
            <a:r>
              <a:rPr lang="sr-Latn-CS" sz="2800" b="1" dirty="0" smtClean="0">
                <a:latin typeface="Arial" charset="0"/>
              </a:rPr>
              <a:t>P</a:t>
            </a:r>
            <a:r>
              <a:rPr lang="sr-Latn-CS" sz="2800" dirty="0" smtClean="0">
                <a:latin typeface="Arial" charset="0"/>
              </a:rPr>
              <a:t>rogramme</a:t>
            </a:r>
            <a:r>
              <a:rPr lang="sr-Cyrl-RS" sz="2800" dirty="0" smtClean="0">
                <a:latin typeface="Arial" charset="0"/>
              </a:rPr>
              <a:t>-1974</a:t>
            </a:r>
            <a:r>
              <a:rPr lang="sr-Latn-CS" sz="2800" dirty="0" smtClean="0">
                <a:latin typeface="Arial" charset="0"/>
              </a:rPr>
              <a:t>.</a:t>
            </a:r>
            <a:endParaRPr lang="sr-Cyrl-RS" sz="2800" dirty="0" smtClean="0">
              <a:latin typeface="Arial" charset="0"/>
            </a:endParaRPr>
          </a:p>
          <a:p>
            <a:r>
              <a:rPr lang="sr-Latn-CS" sz="2800" dirty="0" smtClean="0">
                <a:latin typeface="Arial" charset="0"/>
              </a:rPr>
              <a:t>CINDI</a:t>
            </a:r>
            <a:r>
              <a:rPr lang="sr-Cyrl-RS" sz="2800" dirty="0" smtClean="0">
                <a:latin typeface="Arial" charset="0"/>
              </a:rPr>
              <a:t> програм-1987., 23 земље-28</a:t>
            </a:r>
            <a:endParaRPr lang="sr-Latn-CS" sz="2800" dirty="0" smtClean="0">
              <a:latin typeface="Arial" charset="0"/>
            </a:endParaRPr>
          </a:p>
          <a:p>
            <a:endParaRPr lang="en-U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643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684213" y="908050"/>
          <a:ext cx="7848600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4" imgW="6838095" imgH="5125165" progId="AcroExch.Document.DC">
                  <p:embed/>
                </p:oleObj>
              </mc:Choice>
              <mc:Fallback>
                <p:oleObj name="Acrobat Document" r:id="rId4" imgW="6838095" imgH="5125165" progId="AcroExch.Document.DC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908050"/>
                        <a:ext cx="7848600" cy="512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8019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800" dirty="0" smtClean="0"/>
              <a:t>УЛОГА</a:t>
            </a:r>
            <a:r>
              <a:rPr lang="sr-Latn-CS" sz="2800" dirty="0" smtClean="0"/>
              <a:t> </a:t>
            </a:r>
            <a:r>
              <a:rPr lang="sr-Cyrl-RS" sz="2800" dirty="0" smtClean="0"/>
              <a:t>РИЗИЧНИХ</a:t>
            </a:r>
            <a:r>
              <a:rPr lang="sr-Latn-CS" sz="2800" dirty="0" smtClean="0"/>
              <a:t> </a:t>
            </a:r>
            <a:r>
              <a:rPr lang="sr-Cyrl-RS" sz="2800" dirty="0" smtClean="0"/>
              <a:t>ФАКТОРА</a:t>
            </a:r>
            <a:r>
              <a:rPr lang="sr-Latn-CS" sz="2800" dirty="0" smtClean="0"/>
              <a:t> </a:t>
            </a:r>
            <a:r>
              <a:rPr lang="sr-Cyrl-RS" sz="2800" dirty="0" smtClean="0"/>
              <a:t>У</a:t>
            </a:r>
            <a:r>
              <a:rPr lang="sr-Latn-CS" sz="2800" dirty="0" smtClean="0"/>
              <a:t> </a:t>
            </a:r>
            <a:r>
              <a:rPr lang="sr-Cyrl-RS" sz="2800" dirty="0" smtClean="0"/>
              <a:t>РАЗВОЈУ</a:t>
            </a:r>
            <a:r>
              <a:rPr lang="sr-Latn-CS" sz="2800" dirty="0" smtClean="0"/>
              <a:t> </a:t>
            </a:r>
            <a:r>
              <a:rPr lang="sr-Cyrl-RS" sz="2800" dirty="0" smtClean="0"/>
              <a:t>КОРОНАРНЕ</a:t>
            </a:r>
            <a:r>
              <a:rPr lang="sr-Latn-CS" sz="2800" dirty="0" smtClean="0"/>
              <a:t> </a:t>
            </a:r>
            <a:r>
              <a:rPr lang="sr-Cyrl-RS" sz="2800" dirty="0" smtClean="0"/>
              <a:t>БОЛЕСТИ</a:t>
            </a:r>
            <a:endParaRPr lang="en-US" sz="2800" dirty="0"/>
          </a:p>
        </p:txBody>
      </p:sp>
      <p:sp>
        <p:nvSpPr>
          <p:cNvPr id="593923" name="Text Box 3"/>
          <p:cNvSpPr txBox="1">
            <a:spLocks noChangeArrowheads="1"/>
          </p:cNvSpPr>
          <p:nvPr/>
        </p:nvSpPr>
        <p:spPr bwMode="auto">
          <a:xfrm>
            <a:off x="592138" y="6453188"/>
            <a:ext cx="413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  <a:latin typeface="Arial" pitchFamily="34" charset="0"/>
              </a:rPr>
              <a:t>I</a:t>
            </a:r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z</a:t>
            </a:r>
            <a:r>
              <a:rPr lang="en-US" sz="1800" b="1">
                <a:solidFill>
                  <a:schemeClr val="bg1"/>
                </a:solidFill>
                <a:latin typeface="Arial" pitchFamily="34" charset="0"/>
              </a:rPr>
              <a:t>vor</a:t>
            </a:r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: KTL Health in all policies 2006</a:t>
            </a:r>
            <a:endParaRPr lang="en-US" sz="1800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93924" name="Oval 4"/>
          <p:cNvSpPr>
            <a:spLocks noChangeArrowheads="1"/>
          </p:cNvSpPr>
          <p:nvPr/>
        </p:nvSpPr>
        <p:spPr bwMode="auto">
          <a:xfrm>
            <a:off x="2268538" y="1557338"/>
            <a:ext cx="4535487" cy="45354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25" name="Oval 5"/>
          <p:cNvSpPr>
            <a:spLocks noChangeArrowheads="1"/>
          </p:cNvSpPr>
          <p:nvPr/>
        </p:nvSpPr>
        <p:spPr bwMode="auto">
          <a:xfrm>
            <a:off x="4427538" y="2565400"/>
            <a:ext cx="2232025" cy="22352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26" name="Oval 6"/>
          <p:cNvSpPr>
            <a:spLocks noChangeArrowheads="1"/>
          </p:cNvSpPr>
          <p:nvPr/>
        </p:nvSpPr>
        <p:spPr bwMode="auto">
          <a:xfrm>
            <a:off x="2843213" y="2060575"/>
            <a:ext cx="2017712" cy="1939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27" name="Oval 7"/>
          <p:cNvSpPr>
            <a:spLocks noChangeArrowheads="1"/>
          </p:cNvSpPr>
          <p:nvPr/>
        </p:nvSpPr>
        <p:spPr bwMode="auto">
          <a:xfrm>
            <a:off x="2843213" y="3716338"/>
            <a:ext cx="1225550" cy="12938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28" name="Oval 8"/>
          <p:cNvSpPr>
            <a:spLocks noChangeArrowheads="1"/>
          </p:cNvSpPr>
          <p:nvPr/>
        </p:nvSpPr>
        <p:spPr bwMode="auto">
          <a:xfrm>
            <a:off x="3924300" y="3357563"/>
            <a:ext cx="1079500" cy="10795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29" name="Oval 9"/>
          <p:cNvSpPr>
            <a:spLocks noChangeArrowheads="1"/>
          </p:cNvSpPr>
          <p:nvPr/>
        </p:nvSpPr>
        <p:spPr bwMode="auto">
          <a:xfrm>
            <a:off x="3779838" y="4149725"/>
            <a:ext cx="1655762" cy="16557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30" name="Text Box 10"/>
          <p:cNvSpPr txBox="1">
            <a:spLocks noChangeArrowheads="1"/>
          </p:cNvSpPr>
          <p:nvPr/>
        </p:nvSpPr>
        <p:spPr bwMode="auto">
          <a:xfrm>
            <a:off x="0" y="1700213"/>
            <a:ext cx="2232025" cy="73183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1800" b="1" dirty="0">
                <a:solidFill>
                  <a:schemeClr val="bg1"/>
                </a:solidFill>
                <a:latin typeface="Arial" pitchFamily="34" charset="0"/>
              </a:rPr>
              <a:t>Nedovoljna fizička aktivnost </a:t>
            </a:r>
            <a:r>
              <a:rPr lang="sr-Latn-C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37%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93931" name="Line 11"/>
          <p:cNvSpPr>
            <a:spLocks noChangeShapeType="1"/>
          </p:cNvSpPr>
          <p:nvPr/>
        </p:nvSpPr>
        <p:spPr bwMode="auto">
          <a:xfrm flipH="1" flipV="1">
            <a:off x="1619250" y="2565400"/>
            <a:ext cx="2232025" cy="503238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32" name="Line 12"/>
          <p:cNvSpPr>
            <a:spLocks noChangeShapeType="1"/>
          </p:cNvSpPr>
          <p:nvPr/>
        </p:nvSpPr>
        <p:spPr bwMode="auto">
          <a:xfrm flipH="1">
            <a:off x="1979613" y="4365625"/>
            <a:ext cx="1439862" cy="43180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33" name="Text Box 13"/>
          <p:cNvSpPr txBox="1">
            <a:spLocks noChangeArrowheads="1"/>
          </p:cNvSpPr>
          <p:nvPr/>
        </p:nvSpPr>
        <p:spPr bwMode="auto">
          <a:xfrm>
            <a:off x="34925" y="4941888"/>
            <a:ext cx="2232025" cy="128111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1800" b="1" dirty="0">
                <a:solidFill>
                  <a:schemeClr val="bg1"/>
                </a:solidFill>
                <a:latin typeface="Arial" pitchFamily="34" charset="0"/>
              </a:rPr>
              <a:t>Povišen krvni pritisak </a:t>
            </a:r>
            <a:br>
              <a:rPr lang="sr-Latn-CS" sz="1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sr-Latn-CS" sz="1800" b="1" dirty="0">
                <a:solidFill>
                  <a:schemeClr val="bg1"/>
                </a:solidFill>
                <a:latin typeface="Arial" pitchFamily="34" charset="0"/>
              </a:rPr>
              <a:t>(&gt;140/90 mmHg) </a:t>
            </a:r>
            <a:r>
              <a:rPr lang="sr-Latn-CS" sz="2400" b="1" dirty="0">
                <a:solidFill>
                  <a:srgbClr val="FF0000"/>
                </a:solidFill>
                <a:latin typeface="Arial" pitchFamily="34" charset="0"/>
              </a:rPr>
              <a:t>13%</a:t>
            </a:r>
            <a:endParaRPr lang="en-US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593934" name="Line 14"/>
          <p:cNvSpPr>
            <a:spLocks noChangeShapeType="1"/>
          </p:cNvSpPr>
          <p:nvPr/>
        </p:nvSpPr>
        <p:spPr bwMode="auto">
          <a:xfrm flipV="1">
            <a:off x="5580063" y="2636838"/>
            <a:ext cx="2016125" cy="107950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35" name="Text Box 15"/>
          <p:cNvSpPr txBox="1">
            <a:spLocks noChangeArrowheads="1"/>
          </p:cNvSpPr>
          <p:nvPr/>
        </p:nvSpPr>
        <p:spPr bwMode="auto">
          <a:xfrm>
            <a:off x="6911975" y="1628775"/>
            <a:ext cx="2232025" cy="100647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1800" b="1" dirty="0">
                <a:solidFill>
                  <a:schemeClr val="bg1"/>
                </a:solidFill>
                <a:latin typeface="Arial" pitchFamily="34" charset="0"/>
              </a:rPr>
              <a:t>Povišen holesterol </a:t>
            </a:r>
            <a:br>
              <a:rPr lang="sr-Latn-CS" sz="1800" b="1" dirty="0">
                <a:solidFill>
                  <a:schemeClr val="bg1"/>
                </a:solidFill>
                <a:latin typeface="Arial" pitchFamily="34" charset="0"/>
              </a:rPr>
            </a:br>
            <a:r>
              <a:rPr lang="sr-Latn-CS" sz="1800" b="1" dirty="0">
                <a:solidFill>
                  <a:schemeClr val="bg1"/>
                </a:solidFill>
                <a:latin typeface="Arial" pitchFamily="34" charset="0"/>
              </a:rPr>
              <a:t>(&gt;5,2 mmol/l)</a:t>
            </a:r>
            <a:r>
              <a:rPr lang="sr-Latn-CS" sz="1800" dirty="0">
                <a:latin typeface="Arial" pitchFamily="34" charset="0"/>
              </a:rPr>
              <a:t> </a:t>
            </a:r>
            <a:r>
              <a:rPr lang="sr-Latn-CS" sz="24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46%</a:t>
            </a:r>
            <a:endParaRPr lang="en-US" sz="2400" b="1" dirty="0">
              <a:solidFill>
                <a:srgbClr val="FF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93936" name="Text Box 16"/>
          <p:cNvSpPr txBox="1">
            <a:spLocks noChangeArrowheads="1"/>
          </p:cNvSpPr>
          <p:nvPr/>
        </p:nvSpPr>
        <p:spPr bwMode="auto">
          <a:xfrm>
            <a:off x="6911975" y="4652963"/>
            <a:ext cx="2232025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1800" b="1" dirty="0">
                <a:solidFill>
                  <a:schemeClr val="bg1"/>
                </a:solidFill>
                <a:latin typeface="Arial" pitchFamily="34" charset="0"/>
              </a:rPr>
              <a:t>Gojaznost</a:t>
            </a:r>
            <a:r>
              <a:rPr lang="sr-Latn-CS" sz="1800" dirty="0">
                <a:latin typeface="Arial" pitchFamily="34" charset="0"/>
              </a:rPr>
              <a:t> </a:t>
            </a:r>
            <a:r>
              <a:rPr lang="sr-Latn-CS" sz="24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6%</a:t>
            </a:r>
            <a:endParaRPr lang="en-US" sz="2400" b="1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93937" name="Line 17"/>
          <p:cNvSpPr>
            <a:spLocks noChangeShapeType="1"/>
          </p:cNvSpPr>
          <p:nvPr/>
        </p:nvSpPr>
        <p:spPr bwMode="auto">
          <a:xfrm>
            <a:off x="4427538" y="3860800"/>
            <a:ext cx="2449512" cy="86360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38" name="Text Box 18"/>
          <p:cNvSpPr txBox="1">
            <a:spLocks noChangeArrowheads="1"/>
          </p:cNvSpPr>
          <p:nvPr/>
        </p:nvSpPr>
        <p:spPr bwMode="auto">
          <a:xfrm>
            <a:off x="6877050" y="6021388"/>
            <a:ext cx="2232025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Pušenje</a:t>
            </a:r>
            <a:r>
              <a:rPr lang="sr-Latn-CS" sz="1800">
                <a:latin typeface="Arial" pitchFamily="34" charset="0"/>
              </a:rPr>
              <a:t> </a:t>
            </a:r>
            <a:r>
              <a:rPr lang="sr-Latn-CS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19%</a:t>
            </a:r>
            <a:endParaRPr lang="en-US" sz="24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93939" name="Line 19"/>
          <p:cNvSpPr>
            <a:spLocks noChangeShapeType="1"/>
          </p:cNvSpPr>
          <p:nvPr/>
        </p:nvSpPr>
        <p:spPr bwMode="auto">
          <a:xfrm>
            <a:off x="4572000" y="4868863"/>
            <a:ext cx="2232025" cy="1223962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56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938"/>
            <a:ext cx="8610600" cy="1373187"/>
          </a:xfrm>
        </p:spPr>
        <p:txBody>
          <a:bodyPr/>
          <a:lstStyle/>
          <a:p>
            <a:r>
              <a:rPr lang="sr-Cyrl-RS" sz="2800" dirty="0" smtClean="0"/>
              <a:t>ЕФЕКТИ</a:t>
            </a:r>
            <a:r>
              <a:rPr lang="sr-Latn-CS" sz="2800" dirty="0" smtClean="0"/>
              <a:t> </a:t>
            </a:r>
            <a:r>
              <a:rPr lang="sr-Cyrl-RS" sz="2800" dirty="0" smtClean="0"/>
              <a:t>МЕРА</a:t>
            </a:r>
            <a:r>
              <a:rPr lang="sr-Latn-CS" sz="2800" dirty="0" smtClean="0"/>
              <a:t> </a:t>
            </a:r>
            <a:r>
              <a:rPr lang="sr-Cyrl-RS" sz="2800" dirty="0" smtClean="0"/>
              <a:t>НА</a:t>
            </a:r>
            <a:r>
              <a:rPr lang="sr-Latn-CS" sz="2800" dirty="0" smtClean="0"/>
              <a:t> </a:t>
            </a:r>
            <a:r>
              <a:rPr lang="sr-Cyrl-RS" sz="2800" dirty="0" smtClean="0"/>
              <a:t>СМАЊИВАЊЕ</a:t>
            </a:r>
            <a:r>
              <a:rPr lang="sr-Latn-CS" sz="2800" dirty="0" smtClean="0"/>
              <a:t> </a:t>
            </a:r>
            <a:r>
              <a:rPr lang="sr-Cyrl-RS" sz="2800" dirty="0" smtClean="0"/>
              <a:t>МОРТАЛИТЕТА</a:t>
            </a:r>
            <a:r>
              <a:rPr lang="sr-Latn-CS" sz="2800" dirty="0" smtClean="0"/>
              <a:t> </a:t>
            </a:r>
            <a:r>
              <a:rPr lang="sr-Cyrl-RS" sz="2800" dirty="0" smtClean="0"/>
              <a:t>ОД</a:t>
            </a:r>
            <a:r>
              <a:rPr lang="sr-Latn-CS" sz="2800" dirty="0" smtClean="0"/>
              <a:t> </a:t>
            </a:r>
            <a:r>
              <a:rPr lang="sr-Cyrl-RS" sz="2800" dirty="0" smtClean="0"/>
              <a:t>КОРОНАРНЕ</a:t>
            </a:r>
            <a:r>
              <a:rPr lang="sr-Latn-CS" sz="2800" dirty="0" smtClean="0"/>
              <a:t> </a:t>
            </a:r>
            <a:r>
              <a:rPr lang="sr-Cyrl-RS" sz="2800" dirty="0" smtClean="0"/>
              <a:t>БОЛЕСТИ</a:t>
            </a:r>
            <a:r>
              <a:rPr lang="sr-Latn-CS" sz="2800" dirty="0" smtClean="0"/>
              <a:t> </a:t>
            </a:r>
            <a:r>
              <a:rPr lang="sr-Cyrl-RS" sz="2800" dirty="0" smtClean="0"/>
              <a:t>У</a:t>
            </a:r>
            <a:r>
              <a:rPr lang="sr-Latn-CS" sz="2800" dirty="0" smtClean="0"/>
              <a:t>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sr-Cyrl-RS" sz="2800" dirty="0" smtClean="0"/>
              <a:t>ФИНСКОЈ</a:t>
            </a:r>
            <a:r>
              <a:rPr lang="sr-Latn-CS" sz="2800" dirty="0" smtClean="0"/>
              <a:t> </a:t>
            </a:r>
            <a:r>
              <a:rPr lang="sr-Latn-CS" sz="2800" dirty="0"/>
              <a:t>1982 – 1997 </a:t>
            </a:r>
            <a:r>
              <a:rPr lang="sr-Cyrl-RS" sz="2800" dirty="0" smtClean="0"/>
              <a:t>ГОДИНЕ</a:t>
            </a:r>
            <a:endParaRPr lang="en-US" sz="2800" dirty="0"/>
          </a:p>
        </p:txBody>
      </p:sp>
      <p:graphicFrame>
        <p:nvGraphicFramePr>
          <p:cNvPr id="594947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300038" y="1266825"/>
          <a:ext cx="8393112" cy="531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hart" r:id="rId3" imgW="8400960" imgH="5324400" progId="">
                  <p:embed followColorScheme="full"/>
                </p:oleObj>
              </mc:Choice>
              <mc:Fallback>
                <p:oleObj name="Chart" r:id="rId3" imgW="8400960" imgH="5324400" progId="">
                  <p:embed followColorScheme="full"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8" y="1266825"/>
                        <a:ext cx="8393112" cy="5319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4948" name="Text Box 4"/>
          <p:cNvSpPr txBox="1">
            <a:spLocks noChangeArrowheads="1"/>
          </p:cNvSpPr>
          <p:nvPr/>
        </p:nvSpPr>
        <p:spPr bwMode="auto">
          <a:xfrm>
            <a:off x="592138" y="6453188"/>
            <a:ext cx="413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>
                <a:solidFill>
                  <a:schemeClr val="bg1"/>
                </a:solidFill>
                <a:latin typeface="Arial" pitchFamily="34" charset="0"/>
              </a:rPr>
              <a:t>I</a:t>
            </a:r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z</a:t>
            </a:r>
            <a:r>
              <a:rPr lang="en-US" sz="1800" b="1">
                <a:solidFill>
                  <a:schemeClr val="bg1"/>
                </a:solidFill>
                <a:latin typeface="Arial" pitchFamily="34" charset="0"/>
              </a:rPr>
              <a:t>vor</a:t>
            </a:r>
            <a:r>
              <a:rPr lang="sr-Latn-CS" sz="1800" b="1">
                <a:solidFill>
                  <a:schemeClr val="bg1"/>
                </a:solidFill>
                <a:latin typeface="Arial" pitchFamily="34" charset="0"/>
              </a:rPr>
              <a:t>: KTL Health in all policies 2006</a:t>
            </a:r>
            <a:endParaRPr lang="en-US" sz="1800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94949" name="Text Box 5"/>
          <p:cNvSpPr txBox="1">
            <a:spLocks noChangeArrowheads="1"/>
          </p:cNvSpPr>
          <p:nvPr/>
        </p:nvSpPr>
        <p:spPr bwMode="auto">
          <a:xfrm>
            <a:off x="5580063" y="2133600"/>
            <a:ext cx="3563937" cy="1446550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Cyrl-R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Редукција</a:t>
            </a:r>
            <a:r>
              <a:rPr lang="sr-Latn-C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sr-Cyrl-R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ризичних</a:t>
            </a:r>
            <a:r>
              <a:rPr lang="sr-Latn-C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sr-Cyrl-R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фактора</a:t>
            </a:r>
            <a:r>
              <a:rPr lang="sr-Latn-C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53,3%</a:t>
            </a:r>
          </a:p>
          <a:p>
            <a:pPr algn="l"/>
            <a:r>
              <a:rPr lang="sr-Cyrl-R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Холестерол</a:t>
            </a:r>
            <a:r>
              <a:rPr lang="sr-Latn-C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37,0%</a:t>
            </a:r>
          </a:p>
          <a:p>
            <a:pPr algn="l"/>
            <a:r>
              <a:rPr lang="sr-Cyrl-R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Пушење</a:t>
            </a:r>
            <a:r>
              <a:rPr lang="sr-Latn-C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8,8%</a:t>
            </a:r>
          </a:p>
          <a:p>
            <a:pPr algn="l"/>
            <a:r>
              <a:rPr lang="sr-Cyrl-R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Крвни</a:t>
            </a:r>
            <a:r>
              <a:rPr lang="sr-Latn-C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sr-Cyrl-R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притисак</a:t>
            </a:r>
            <a:r>
              <a:rPr lang="sr-Latn-C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7,5%</a:t>
            </a: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94950" name="Text Box 6"/>
          <p:cNvSpPr txBox="1">
            <a:spLocks noChangeArrowheads="1"/>
          </p:cNvSpPr>
          <p:nvPr/>
        </p:nvSpPr>
        <p:spPr bwMode="auto">
          <a:xfrm>
            <a:off x="5580063" y="3500438"/>
            <a:ext cx="3563937" cy="173990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Latn-C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Medicinski tretman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23,1%</a:t>
            </a:r>
          </a:p>
          <a:p>
            <a:pPr algn="l"/>
            <a:r>
              <a:rPr lang="sr-Latn-C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Tretman AMI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3,5%</a:t>
            </a:r>
          </a:p>
          <a:p>
            <a:pPr algn="l"/>
            <a:r>
              <a:rPr lang="sr-Latn-C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Sekundarna prevencija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8,0%</a:t>
            </a:r>
          </a:p>
          <a:p>
            <a:pPr algn="l"/>
            <a:r>
              <a:rPr lang="sr-Latn-C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Lečenje popuštanja srca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1,9%</a:t>
            </a:r>
          </a:p>
          <a:p>
            <a:pPr algn="l"/>
            <a:r>
              <a:rPr lang="sr-Latn-C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Angina: CABC i PTCA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7,8%</a:t>
            </a:r>
          </a:p>
          <a:p>
            <a:pPr algn="l"/>
            <a:r>
              <a:rPr lang="sr-Latn-C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Angina: Medikament, lečenje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1,9%</a:t>
            </a: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594951" name="Text Box 7"/>
          <p:cNvSpPr txBox="1">
            <a:spLocks noChangeArrowheads="1"/>
          </p:cNvSpPr>
          <p:nvPr/>
        </p:nvSpPr>
        <p:spPr bwMode="auto">
          <a:xfrm>
            <a:off x="5580063" y="5253038"/>
            <a:ext cx="3563937" cy="366712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sr-Cyrl-R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Необјашњени</a:t>
            </a:r>
            <a:r>
              <a:rPr lang="sr-Latn-C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sr-Cyrl-R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разлози</a:t>
            </a:r>
            <a:r>
              <a:rPr lang="sr-Latn-C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sr-Latn-C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23,6%</a:t>
            </a:r>
            <a:endParaRPr lang="en-US" sz="1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85212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Text Box 3"/>
          <p:cNvSpPr txBox="1">
            <a:spLocks noChangeArrowheads="1"/>
          </p:cNvSpPr>
          <p:nvPr/>
        </p:nvSpPr>
        <p:spPr bwMode="auto">
          <a:xfrm>
            <a:off x="539750" y="2593975"/>
            <a:ext cx="7993063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Cyrl-RS" sz="3200" dirty="0" smtClean="0">
                <a:latin typeface="Arial" pitchFamily="34" charset="0"/>
              </a:rPr>
              <a:t>Између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више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стотина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здравствених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ризика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десет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се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сматрају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водећим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у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глобалном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смислу</a:t>
            </a:r>
            <a:r>
              <a:rPr lang="sr-Latn-CS" sz="3200" dirty="0" smtClean="0">
                <a:latin typeface="Arial" pitchFamily="34" charset="0"/>
              </a:rPr>
              <a:t>: </a:t>
            </a:r>
            <a:r>
              <a:rPr lang="sr-Cyrl-RS" sz="3200" dirty="0" smtClean="0">
                <a:latin typeface="Arial" pitchFamily="34" charset="0"/>
              </a:rPr>
              <a:t>потхрањеност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ризичан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секс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високи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крвни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притисак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пушење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унутарња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загађеност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ваздуха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високи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холестерол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гојазност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алкохолизам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лоши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хигијенски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услови</a:t>
            </a:r>
            <a:r>
              <a:rPr lang="sr-Latn-CS" sz="3200" dirty="0" smtClean="0">
                <a:latin typeface="Arial" pitchFamily="34" charset="0"/>
              </a:rPr>
              <a:t>, </a:t>
            </a:r>
            <a:r>
              <a:rPr lang="sr-Cyrl-RS" sz="3200" dirty="0" smtClean="0">
                <a:latin typeface="Arial" pitchFamily="34" charset="0"/>
              </a:rPr>
              <a:t>дефицитарност</a:t>
            </a:r>
            <a:r>
              <a:rPr lang="sr-Latn-CS" sz="3200" dirty="0" smtClean="0">
                <a:latin typeface="Arial" pitchFamily="34" charset="0"/>
              </a:rPr>
              <a:t> </a:t>
            </a:r>
            <a:r>
              <a:rPr lang="sr-Cyrl-RS" sz="3200" dirty="0" smtClean="0">
                <a:latin typeface="Arial" pitchFamily="34" charset="0"/>
              </a:rPr>
              <a:t>гвожђа</a:t>
            </a:r>
            <a:r>
              <a:rPr lang="sr-Latn-CS" sz="3200" dirty="0" smtClean="0">
                <a:latin typeface="Arial" pitchFamily="34" charset="0"/>
              </a:rPr>
              <a:t>.</a:t>
            </a:r>
            <a:endParaRPr lang="sr-Latn-CS" sz="3200" dirty="0">
              <a:latin typeface="Arial" pitchFamily="34" charset="0"/>
            </a:endParaRPr>
          </a:p>
        </p:txBody>
      </p:sp>
      <p:sp>
        <p:nvSpPr>
          <p:cNvPr id="596996" name="Text Box 4"/>
          <p:cNvSpPr txBox="1">
            <a:spLocks noChangeArrowheads="1"/>
          </p:cNvSpPr>
          <p:nvPr/>
        </p:nvSpPr>
        <p:spPr bwMode="auto">
          <a:xfrm>
            <a:off x="228600" y="538163"/>
            <a:ext cx="8686799" cy="138499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2800" b="1" dirty="0" smtClean="0">
                <a:latin typeface="Arial" pitchFamily="34" charset="0"/>
              </a:rPr>
              <a:t>Светска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здравствена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организација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дефинише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ризик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као</a:t>
            </a:r>
            <a:r>
              <a:rPr lang="sr-Latn-CS" sz="2800" b="1" dirty="0" smtClean="0">
                <a:latin typeface="Arial" pitchFamily="34" charset="0"/>
              </a:rPr>
              <a:t> "</a:t>
            </a:r>
            <a:r>
              <a:rPr lang="sr-Cyrl-RS" sz="2800" b="1" dirty="0" smtClean="0">
                <a:latin typeface="Arial" pitchFamily="34" charset="0"/>
              </a:rPr>
              <a:t>вероватноћу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неповољног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исхода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или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фактор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који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повећава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ту</a:t>
            </a:r>
            <a:r>
              <a:rPr lang="sr-Latn-CS" sz="2800" b="1" dirty="0" smtClean="0">
                <a:latin typeface="Arial" pitchFamily="34" charset="0"/>
              </a:rPr>
              <a:t> </a:t>
            </a:r>
            <a:r>
              <a:rPr lang="sr-Cyrl-RS" sz="2800" b="1" dirty="0" smtClean="0">
                <a:latin typeface="Arial" pitchFamily="34" charset="0"/>
              </a:rPr>
              <a:t>вероватноћу</a:t>
            </a:r>
            <a:r>
              <a:rPr lang="sr-Latn-CS" sz="2800" b="1" dirty="0" smtClean="0">
                <a:latin typeface="Arial" pitchFamily="34" charset="0"/>
              </a:rPr>
              <a:t>".</a:t>
            </a:r>
            <a:endParaRPr lang="sr-Latn-CS" sz="28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334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err="1" smtClean="0"/>
              <a:t>Системи</a:t>
            </a:r>
            <a:r>
              <a:rPr lang="en-US" dirty="0" smtClean="0"/>
              <a:t> </a:t>
            </a:r>
            <a:r>
              <a:rPr lang="en-US" dirty="0" err="1" smtClean="0"/>
              <a:t>контроле</a:t>
            </a:r>
            <a:r>
              <a:rPr lang="en-US" dirty="0" smtClean="0"/>
              <a:t> </a:t>
            </a:r>
            <a:r>
              <a:rPr lang="en-US" dirty="0" err="1" smtClean="0"/>
              <a:t>квалитета</a:t>
            </a:r>
            <a:endParaRPr lang="sr-Cyrl-RS" dirty="0" smtClean="0"/>
          </a:p>
          <a:p>
            <a:pPr marL="0" indent="0" algn="ctr">
              <a:buNone/>
            </a:pPr>
            <a:endParaRPr lang="sr-Cyrl-RS" dirty="0"/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dirty="0" smtClean="0"/>
              <a:t>ИСО </a:t>
            </a:r>
            <a:r>
              <a:rPr lang="en-US" dirty="0" err="1" smtClean="0"/>
              <a:t>стандарди</a:t>
            </a:r>
            <a:r>
              <a:rPr lang="en-US" dirty="0" smtClean="0"/>
              <a:t> 9001:20</a:t>
            </a:r>
            <a:r>
              <a:rPr lang="sr-Cyrl-RS" dirty="0" smtClean="0"/>
              <a:t>15</a:t>
            </a:r>
            <a:endParaRPr lang="en-US" dirty="0" smtClean="0"/>
          </a:p>
          <a:p>
            <a:r>
              <a:rPr lang="en-US" dirty="0" smtClean="0"/>
              <a:t>ИСО </a:t>
            </a:r>
            <a:r>
              <a:rPr lang="en-US" dirty="0" err="1" smtClean="0"/>
              <a:t>стандард</a:t>
            </a:r>
            <a:r>
              <a:rPr lang="en-US" dirty="0" smtClean="0"/>
              <a:t> 17025</a:t>
            </a:r>
          </a:p>
          <a:p>
            <a:r>
              <a:rPr lang="en-US" dirty="0" err="1" smtClean="0"/>
              <a:t>Акредитација</a:t>
            </a:r>
            <a:r>
              <a:rPr lang="en-US" dirty="0" smtClean="0"/>
              <a:t> </a:t>
            </a:r>
            <a:r>
              <a:rPr lang="en-US" dirty="0" err="1" smtClean="0"/>
              <a:t>лабораторија</a:t>
            </a:r>
            <a:r>
              <a:rPr lang="en-US" dirty="0" smtClean="0"/>
              <a:t> и </a:t>
            </a:r>
            <a:r>
              <a:rPr lang="en-US" dirty="0" err="1" smtClean="0"/>
              <a:t>установа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37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ChangeArrowheads="1"/>
          </p:cNvSpPr>
          <p:nvPr/>
        </p:nvSpPr>
        <p:spPr bwMode="auto">
          <a:xfrm>
            <a:off x="250825" y="609600"/>
            <a:ext cx="856932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/>
            <a:r>
              <a:rPr lang="sr-Cyrl-RS" sz="2400" dirty="0" smtClean="0">
                <a:latin typeface="Arial" pitchFamily="34" charset="0"/>
              </a:rPr>
              <a:t>Процена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ризика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је</a:t>
            </a:r>
            <a:r>
              <a:rPr lang="sr-Latn-CS" sz="2400" dirty="0" smtClean="0">
                <a:latin typeface="Arial" pitchFamily="34" charset="0"/>
              </a:rPr>
              <a:t>: "</a:t>
            </a:r>
            <a:r>
              <a:rPr lang="sr-Cyrl-RS" sz="2400" dirty="0" smtClean="0">
                <a:latin typeface="Arial" pitchFamily="34" charset="0"/>
              </a:rPr>
              <a:t>Систематски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приступ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процењивања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терета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болести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и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повреда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због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различитих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ризика</a:t>
            </a:r>
            <a:r>
              <a:rPr lang="sr-Latn-CS" sz="2400" dirty="0" smtClean="0">
                <a:latin typeface="Arial" pitchFamily="34" charset="0"/>
              </a:rPr>
              <a:t>" (</a:t>
            </a:r>
            <a:r>
              <a:rPr lang="sr-Cyrl-RS" sz="2400" dirty="0" smtClean="0">
                <a:latin typeface="Arial" pitchFamily="34" charset="0"/>
              </a:rPr>
              <a:t>СЗО</a:t>
            </a:r>
            <a:r>
              <a:rPr lang="sr-Latn-CS" sz="2400" dirty="0" smtClean="0">
                <a:latin typeface="Arial" pitchFamily="34" charset="0"/>
              </a:rPr>
              <a:t>).</a:t>
            </a:r>
            <a:endParaRPr lang="sr-Latn-CS" sz="2400" dirty="0">
              <a:latin typeface="Arial" pitchFamily="34" charset="0"/>
            </a:endParaRPr>
          </a:p>
          <a:p>
            <a:pPr algn="l"/>
            <a:endParaRPr lang="sr-Latn-CS" sz="2400" dirty="0">
              <a:latin typeface="Arial" pitchFamily="34" charset="0"/>
            </a:endParaRPr>
          </a:p>
          <a:p>
            <a:pPr algn="l"/>
            <a:r>
              <a:rPr lang="sr-Cyrl-RS" sz="2400" dirty="0" smtClean="0">
                <a:latin typeface="Arial" pitchFamily="34" charset="0"/>
              </a:rPr>
              <a:t>Укључује</a:t>
            </a:r>
            <a:r>
              <a:rPr lang="sr-Latn-CS" sz="2400" dirty="0" smtClean="0">
                <a:latin typeface="Arial" pitchFamily="34" charset="0"/>
              </a:rPr>
              <a:t>: </a:t>
            </a:r>
            <a:r>
              <a:rPr lang="sr-Cyrl-RS" sz="2400" dirty="0" smtClean="0">
                <a:latin typeface="Arial" pitchFamily="34" charset="0"/>
              </a:rPr>
              <a:t>идентификацију</a:t>
            </a:r>
            <a:r>
              <a:rPr lang="sr-Latn-CS" sz="2400" dirty="0" smtClean="0">
                <a:latin typeface="Arial" pitchFamily="34" charset="0"/>
              </a:rPr>
              <a:t>, </a:t>
            </a:r>
            <a:r>
              <a:rPr lang="sr-Cyrl-RS" sz="2400" dirty="0" smtClean="0">
                <a:latin typeface="Arial" pitchFamily="34" charset="0"/>
              </a:rPr>
              <a:t>квантификацију</a:t>
            </a:r>
            <a:r>
              <a:rPr lang="sr-Latn-CS" sz="2400" dirty="0" smtClean="0">
                <a:latin typeface="Arial" pitchFamily="34" charset="0"/>
              </a:rPr>
              <a:t>, </a:t>
            </a:r>
            <a:r>
              <a:rPr lang="sr-Cyrl-RS" sz="2400" dirty="0" smtClean="0">
                <a:latin typeface="Arial" pitchFamily="34" charset="0"/>
              </a:rPr>
              <a:t>начин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на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који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утиче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на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здравље</a:t>
            </a:r>
            <a:r>
              <a:rPr lang="sr-Latn-CS" sz="2400" dirty="0" smtClean="0">
                <a:latin typeface="Arial" pitchFamily="34" charset="0"/>
              </a:rPr>
              <a:t>.</a:t>
            </a:r>
            <a:endParaRPr lang="sr-Latn-CS" sz="2400" dirty="0">
              <a:latin typeface="Arial" pitchFamily="34" charset="0"/>
            </a:endParaRPr>
          </a:p>
          <a:p>
            <a:pPr algn="l"/>
            <a:endParaRPr lang="sr-Latn-CS" sz="2400" dirty="0">
              <a:latin typeface="Arial" pitchFamily="34" charset="0"/>
            </a:endParaRPr>
          </a:p>
          <a:p>
            <a:pPr algn="l"/>
            <a:r>
              <a:rPr lang="sr-Cyrl-RS" sz="2400" dirty="0" smtClean="0">
                <a:latin typeface="Arial" pitchFamily="34" charset="0"/>
              </a:rPr>
              <a:t>Транзиција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ризика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је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значајан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феномен</a:t>
            </a:r>
            <a:r>
              <a:rPr lang="sr-Latn-CS" sz="2400" dirty="0" smtClean="0">
                <a:latin typeface="Arial" pitchFamily="34" charset="0"/>
              </a:rPr>
              <a:t>. </a:t>
            </a:r>
            <a:r>
              <a:rPr lang="sr-Cyrl-RS" sz="2400" dirty="0" smtClean="0">
                <a:latin typeface="Arial" pitchFamily="34" charset="0"/>
              </a:rPr>
              <a:t>Она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подразумева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елиминацију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и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редукцију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једних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и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појаву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и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пораст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других</a:t>
            </a:r>
            <a:r>
              <a:rPr lang="sr-Latn-CS" sz="2400" dirty="0" smtClean="0">
                <a:latin typeface="Arial" pitchFamily="34" charset="0"/>
              </a:rPr>
              <a:t>.</a:t>
            </a:r>
            <a:endParaRPr lang="sr-Latn-CS" sz="2400" dirty="0">
              <a:latin typeface="Arial" pitchFamily="34" charset="0"/>
            </a:endParaRPr>
          </a:p>
          <a:p>
            <a:pPr algn="l"/>
            <a:endParaRPr lang="sr-Latn-CS" sz="2400" dirty="0">
              <a:latin typeface="Arial" pitchFamily="34" charset="0"/>
            </a:endParaRPr>
          </a:p>
          <a:p>
            <a:pPr algn="l"/>
            <a:r>
              <a:rPr lang="sr-Cyrl-RS" sz="2400" dirty="0" smtClean="0">
                <a:latin typeface="Arial" pitchFamily="34" charset="0"/>
              </a:rPr>
              <a:t>Примери</a:t>
            </a:r>
            <a:r>
              <a:rPr lang="sr-Latn-CS" sz="2400" dirty="0" smtClean="0">
                <a:latin typeface="Arial" pitchFamily="34" charset="0"/>
              </a:rPr>
              <a:t>: </a:t>
            </a:r>
            <a:r>
              <a:rPr lang="sr-Cyrl-RS" sz="2400" dirty="0" smtClean="0">
                <a:latin typeface="Arial" pitchFamily="34" charset="0"/>
              </a:rPr>
              <a:t>ерадикација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вариоле</a:t>
            </a:r>
            <a:r>
              <a:rPr lang="sr-Latn-CS" sz="2400" dirty="0" smtClean="0">
                <a:latin typeface="Arial" pitchFamily="34" charset="0"/>
              </a:rPr>
              <a:t>, </a:t>
            </a:r>
            <a:r>
              <a:rPr lang="sr-Cyrl-RS" sz="2400" dirty="0" smtClean="0">
                <a:latin typeface="Arial" pitchFamily="34" charset="0"/>
              </a:rPr>
              <a:t>смањивање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учесталости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заразних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болести</a:t>
            </a:r>
            <a:r>
              <a:rPr lang="sr-Latn-CS" sz="2400" dirty="0" smtClean="0">
                <a:latin typeface="Arial" pitchFamily="34" charset="0"/>
              </a:rPr>
              <a:t>, </a:t>
            </a:r>
            <a:r>
              <a:rPr lang="sr-Cyrl-RS" sz="2400" dirty="0" smtClean="0">
                <a:latin typeface="Arial" pitchFamily="34" charset="0"/>
              </a:rPr>
              <a:t>епидемија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незаразних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повезано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са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новим</a:t>
            </a:r>
            <a:r>
              <a:rPr lang="sr-Latn-CS" sz="2400" dirty="0" smtClean="0">
                <a:latin typeface="Arial" pitchFamily="34" charset="0"/>
              </a:rPr>
              <a:t> </a:t>
            </a:r>
            <a:r>
              <a:rPr lang="sr-Cyrl-RS" sz="2400" dirty="0" smtClean="0">
                <a:latin typeface="Arial" pitchFamily="34" charset="0"/>
              </a:rPr>
              <a:t>ризицима</a:t>
            </a:r>
            <a:r>
              <a:rPr lang="sr-Latn-CS" sz="2400" dirty="0" smtClean="0">
                <a:latin typeface="Arial" pitchFamily="34" charset="0"/>
              </a:rPr>
              <a:t> (</a:t>
            </a:r>
            <a:r>
              <a:rPr lang="sr-Cyrl-RS" sz="2400" dirty="0" smtClean="0">
                <a:latin typeface="Arial" pitchFamily="34" charset="0"/>
              </a:rPr>
              <a:t>исхрана</a:t>
            </a:r>
            <a:r>
              <a:rPr lang="sr-Latn-CS" sz="2400" dirty="0" smtClean="0">
                <a:latin typeface="Arial" pitchFamily="34" charset="0"/>
              </a:rPr>
              <a:t>, </a:t>
            </a:r>
            <a:r>
              <a:rPr lang="sr-Cyrl-RS" sz="2400" dirty="0" smtClean="0">
                <a:latin typeface="Arial" pitchFamily="34" charset="0"/>
              </a:rPr>
              <a:t>пушење</a:t>
            </a:r>
            <a:r>
              <a:rPr lang="sr-Latn-CS" sz="2400" dirty="0" smtClean="0">
                <a:latin typeface="Arial" pitchFamily="34" charset="0"/>
              </a:rPr>
              <a:t>, </a:t>
            </a:r>
            <a:r>
              <a:rPr lang="sr-Cyrl-RS" sz="2400" dirty="0" smtClean="0">
                <a:latin typeface="Arial" pitchFamily="34" charset="0"/>
              </a:rPr>
              <a:t>алкохолизам</a:t>
            </a:r>
            <a:r>
              <a:rPr lang="sr-Latn-CS" sz="2400" dirty="0" smtClean="0">
                <a:latin typeface="Arial" pitchFamily="34" charset="0"/>
              </a:rPr>
              <a:t>).</a:t>
            </a:r>
            <a:endParaRPr lang="sr-Latn-CS" sz="2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87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066800"/>
          </a:xfrm>
        </p:spPr>
        <p:txBody>
          <a:bodyPr/>
          <a:lstStyle/>
          <a:p>
            <a:pPr marL="609600" indent="-609600"/>
            <a:r>
              <a:rPr lang="sr-Cyrl-RS" sz="3600" dirty="0" smtClean="0"/>
              <a:t>Дефиниције</a:t>
            </a:r>
            <a:r>
              <a:rPr lang="sr-Latn-CS" sz="3600" dirty="0" smtClean="0"/>
              <a:t> </a:t>
            </a:r>
            <a:r>
              <a:rPr lang="sr-Cyrl-RS" sz="3600" dirty="0" smtClean="0"/>
              <a:t>повезане</a:t>
            </a:r>
            <a:r>
              <a:rPr lang="sr-Latn-CS" sz="3600" dirty="0" smtClean="0"/>
              <a:t> </a:t>
            </a:r>
            <a:r>
              <a:rPr lang="sr-Cyrl-RS" sz="3600" dirty="0" smtClean="0"/>
              <a:t>са</a:t>
            </a:r>
            <a:r>
              <a:rPr lang="sr-Latn-CS" sz="3600" dirty="0" smtClean="0"/>
              <a:t> </a:t>
            </a:r>
            <a:r>
              <a:rPr lang="sr-Cyrl-RS" sz="3600" dirty="0" smtClean="0"/>
              <a:t>ризиком</a:t>
            </a:r>
            <a:r>
              <a:rPr lang="sr-Latn-CS" sz="3600" dirty="0" smtClean="0"/>
              <a:t>:</a:t>
            </a:r>
            <a:endParaRPr lang="en-US" sz="3600" dirty="0"/>
          </a:p>
        </p:txBody>
      </p:sp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75297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sr-Cyrl-RS" sz="2800" b="0" dirty="0" smtClean="0"/>
              <a:t>преваленца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ризика</a:t>
            </a:r>
            <a:r>
              <a:rPr lang="sr-Latn-CS" sz="2800" b="0" dirty="0" smtClean="0"/>
              <a:t>: </a:t>
            </a:r>
            <a:r>
              <a:rPr lang="sr-Cyrl-RS" sz="2800" b="0" dirty="0" smtClean="0"/>
              <a:t>пропорција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становништва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изложеног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одређеном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ризику</a:t>
            </a:r>
            <a:r>
              <a:rPr lang="sr-Latn-CS" sz="2800" b="0" dirty="0" smtClean="0"/>
              <a:t> (</a:t>
            </a:r>
            <a:r>
              <a:rPr lang="sr-Cyrl-RS" sz="2800" b="0" dirty="0" smtClean="0"/>
              <a:t>проценат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пушача</a:t>
            </a:r>
            <a:r>
              <a:rPr lang="sr-Latn-CS" sz="2800" b="0" dirty="0" smtClean="0"/>
              <a:t>)</a:t>
            </a:r>
            <a:r>
              <a:rPr lang="sr-Latn-CS" sz="2800" b="0" dirty="0"/>
              <a:t/>
            </a:r>
            <a:br>
              <a:rPr lang="sr-Latn-CS" sz="2800" b="0" dirty="0"/>
            </a:br>
            <a:endParaRPr lang="sr-Latn-CS" sz="2800" b="0" dirty="0"/>
          </a:p>
          <a:p>
            <a:pPr>
              <a:lnSpc>
                <a:spcPct val="90000"/>
              </a:lnSpc>
            </a:pPr>
            <a:r>
              <a:rPr lang="sr-Cyrl-RS" sz="2800" b="0" dirty="0" smtClean="0"/>
              <a:t>релевантни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ризик</a:t>
            </a:r>
            <a:r>
              <a:rPr lang="sr-Latn-CS" sz="2800" b="0" dirty="0" smtClean="0"/>
              <a:t>: </a:t>
            </a:r>
            <a:r>
              <a:rPr lang="sr-Cyrl-RS" sz="2800" b="0" dirty="0" smtClean="0"/>
              <a:t>вероватноћа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неповољног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исхода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у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становништву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изложеном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одређеном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ризику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у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поређењу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са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становништвом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које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није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изложено</a:t>
            </a:r>
            <a:r>
              <a:rPr lang="sr-Latn-CS" sz="2800" b="0" dirty="0" smtClean="0"/>
              <a:t> (</a:t>
            </a:r>
            <a:r>
              <a:rPr lang="sr-Cyrl-RS" sz="2800" b="0" dirty="0" smtClean="0"/>
              <a:t>карцином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плућа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код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пушача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и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непушача</a:t>
            </a:r>
            <a:r>
              <a:rPr lang="sr-Latn-CS" sz="2800" b="0" dirty="0" smtClean="0"/>
              <a:t>)</a:t>
            </a:r>
            <a:r>
              <a:rPr lang="sr-Latn-CS" sz="2800" b="0" dirty="0"/>
              <a:t/>
            </a:r>
            <a:br>
              <a:rPr lang="sr-Latn-CS" sz="2800" b="0" dirty="0"/>
            </a:br>
            <a:endParaRPr lang="sr-Latn-CS" sz="2800" b="0" dirty="0"/>
          </a:p>
          <a:p>
            <a:pPr>
              <a:lnSpc>
                <a:spcPct val="90000"/>
              </a:lnSpc>
            </a:pPr>
            <a:r>
              <a:rPr lang="sr-Cyrl-RS" sz="2800" b="0" dirty="0" smtClean="0"/>
              <a:t>атрибутивни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ризик</a:t>
            </a:r>
            <a:r>
              <a:rPr lang="sr-Latn-CS" sz="2800" b="0" dirty="0" smtClean="0"/>
              <a:t>: </a:t>
            </a:r>
            <a:r>
              <a:rPr lang="sr-Cyrl-RS" sz="2800" b="0" dirty="0" smtClean="0"/>
              <a:t>пропорција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обољења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у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становништву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која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је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резултат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утицаја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одређеног</a:t>
            </a:r>
            <a:r>
              <a:rPr lang="sr-Latn-CS" sz="2800" b="0" dirty="0" smtClean="0"/>
              <a:t> </a:t>
            </a:r>
            <a:r>
              <a:rPr lang="sr-Cyrl-RS" sz="2800" b="0" dirty="0" smtClean="0"/>
              <a:t>ризика</a:t>
            </a:r>
            <a:r>
              <a:rPr lang="sr-Latn-CS" sz="2800" b="0" dirty="0" smtClean="0"/>
              <a:t>.</a:t>
            </a:r>
            <a:endParaRPr lang="sr-Latn-CS" sz="2800" b="0" dirty="0"/>
          </a:p>
        </p:txBody>
      </p:sp>
    </p:spTree>
    <p:extLst>
      <p:ext uri="{BB962C8B-B14F-4D97-AF65-F5344CB8AC3E}">
        <p14:creationId xmlns:p14="http://schemas.microsoft.com/office/powerpoint/2010/main" val="530217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1" name="Text Box 3"/>
          <p:cNvSpPr txBox="1">
            <a:spLocks noChangeArrowheads="1"/>
          </p:cNvSpPr>
          <p:nvPr/>
        </p:nvSpPr>
        <p:spPr bwMode="auto">
          <a:xfrm>
            <a:off x="0" y="241300"/>
            <a:ext cx="9144000" cy="106182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100" dirty="0" smtClean="0">
                <a:latin typeface="Arial" pitchFamily="34" charset="0"/>
              </a:rPr>
              <a:t>Удео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седам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водећих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фактора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ризика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и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седам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главних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обољења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у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терету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болести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у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Европском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региону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СЗО</a:t>
            </a:r>
            <a:r>
              <a:rPr lang="en-US" sz="2100" dirty="0" smtClean="0">
                <a:latin typeface="Arial" pitchFamily="34" charset="0"/>
              </a:rPr>
              <a:t>, </a:t>
            </a:r>
            <a:r>
              <a:rPr lang="en-US" sz="2100" dirty="0">
                <a:latin typeface="Arial" pitchFamily="34" charset="0"/>
              </a:rPr>
              <a:t>2005, </a:t>
            </a:r>
            <a:r>
              <a:rPr lang="sr-Cyrl-RS" sz="2100" dirty="0" smtClean="0">
                <a:latin typeface="Arial" pitchFamily="34" charset="0"/>
              </a:rPr>
              <a:t>уз</a:t>
            </a:r>
            <a:r>
              <a:rPr lang="en-U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припадајућу</a:t>
            </a:r>
            <a:r>
              <a:rPr lang="sr-Latn-C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фракцију</a:t>
            </a:r>
            <a:r>
              <a:rPr lang="sr-Latn-CS" sz="2100" dirty="0" smtClean="0">
                <a:latin typeface="Arial" pitchFamily="34" charset="0"/>
              </a:rPr>
              <a:t> </a:t>
            </a:r>
            <a:r>
              <a:rPr lang="sr-Cyrl-RS" sz="2100" dirty="0" smtClean="0">
                <a:latin typeface="Arial" pitchFamily="34" charset="0"/>
              </a:rPr>
              <a:t>популације</a:t>
            </a:r>
            <a:endParaRPr lang="sr-Latn-CS" sz="2100" dirty="0">
              <a:latin typeface="Arial" pitchFamily="34" charset="0"/>
            </a:endParaRPr>
          </a:p>
        </p:txBody>
      </p:sp>
      <p:graphicFrame>
        <p:nvGraphicFramePr>
          <p:cNvPr id="652562" name="Group 274"/>
          <p:cNvGraphicFramePr>
            <a:graphicFrameLocks noGrp="1"/>
          </p:cNvGraphicFramePr>
          <p:nvPr>
            <p:ph idx="1"/>
          </p:nvPr>
        </p:nvGraphicFramePr>
        <p:xfrm>
          <a:off x="0" y="1239838"/>
          <a:ext cx="9117013" cy="4535170"/>
        </p:xfrm>
        <a:graphic>
          <a:graphicData uri="http://schemas.openxmlformats.org/drawingml/2006/table">
            <a:tbl>
              <a:tblPr/>
              <a:tblGrid>
                <a:gridCol w="2162175"/>
                <a:gridCol w="628650"/>
                <a:gridCol w="2809875"/>
                <a:gridCol w="2641600"/>
                <a:gridCol w="874713"/>
              </a:tblGrid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FAKTOR RIZIKA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DALY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Pripadajuća frakcija populacije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OBOLJENJE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DALY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(%)</a:t>
                      </a:r>
                      <a:endParaRPr kumimoji="0" lang="sr-Latn-C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Visok krvni pritisak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Ishemijska bolest srca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Pušenje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Cerebrovaskularna oboljenja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Alkohol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Unipolarni depresivni poremećaji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Visok nivo holesterola u krvi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Poremećaji usled kon-</a:t>
                      </a:r>
                      <a:b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</a:b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zumiranja alkohola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Gojaznost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Hronične plućne bolesti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Malo voća i povrća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Povrede u saobraćaju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Fizička neaktivnost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Rak pluća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52334" name="Text Box 46"/>
          <p:cNvSpPr txBox="1">
            <a:spLocks noChangeArrowheads="1"/>
          </p:cNvSpPr>
          <p:nvPr/>
        </p:nvSpPr>
        <p:spPr bwMode="auto">
          <a:xfrm>
            <a:off x="0" y="5851525"/>
            <a:ext cx="9144000" cy="10156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2000" dirty="0" smtClean="0">
                <a:latin typeface="Arial" pitchFamily="34" charset="0"/>
              </a:rPr>
              <a:t>Припадајућа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фракција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популације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представља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постотак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датог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обољења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који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се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може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приписати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неком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фактору</a:t>
            </a:r>
            <a:r>
              <a:rPr lang="sr-Latn-CS" sz="2000" dirty="0" smtClean="0">
                <a:latin typeface="Arial" pitchFamily="34" charset="0"/>
              </a:rPr>
              <a:t> </a:t>
            </a:r>
            <a:r>
              <a:rPr lang="sr-Cyrl-RS" sz="2000" dirty="0" smtClean="0">
                <a:latin typeface="Arial" pitchFamily="34" charset="0"/>
              </a:rPr>
              <a:t>ризика</a:t>
            </a:r>
            <a:r>
              <a:rPr lang="sr-Latn-CS" sz="2000" dirty="0" smtClean="0">
                <a:latin typeface="Arial" pitchFamily="34" charset="0"/>
              </a:rPr>
              <a:t>: </a:t>
            </a:r>
            <a:r>
              <a:rPr lang="sr-Latn-CS" sz="2000" dirty="0">
                <a:latin typeface="Arial" pitchFamily="34" charset="0"/>
              </a:rPr>
              <a:t>1-24% </a:t>
            </a:r>
            <a:r>
              <a:rPr lang="sr-Latn-CS" sz="2000" dirty="0" smtClean="0">
                <a:solidFill>
                  <a:schemeClr val="bg1"/>
                </a:solidFill>
                <a:latin typeface="Arial" pitchFamily="34" charset="0"/>
              </a:rPr>
              <a:t>(</a:t>
            </a:r>
            <a:r>
              <a:rPr lang="sr-Cyrl-RS" sz="2000" dirty="0" smtClean="0">
                <a:solidFill>
                  <a:srgbClr val="FF9900"/>
                </a:solidFill>
                <a:latin typeface="Arial" pitchFamily="34" charset="0"/>
              </a:rPr>
              <a:t>испрекидана</a:t>
            </a:r>
            <a:r>
              <a:rPr lang="sr-Latn-CS" sz="2000" dirty="0" smtClean="0">
                <a:solidFill>
                  <a:srgbClr val="FF9900"/>
                </a:solidFill>
                <a:latin typeface="Arial" pitchFamily="34" charset="0"/>
              </a:rPr>
              <a:t> </a:t>
            </a:r>
            <a:r>
              <a:rPr lang="sr-Cyrl-RS" sz="2000" dirty="0" smtClean="0">
                <a:solidFill>
                  <a:srgbClr val="FF9900"/>
                </a:solidFill>
                <a:latin typeface="Arial" pitchFamily="34" charset="0"/>
              </a:rPr>
              <a:t>стрелица</a:t>
            </a:r>
            <a:r>
              <a:rPr lang="sr-Latn-CS" sz="2000" dirty="0" smtClean="0">
                <a:solidFill>
                  <a:schemeClr val="bg1"/>
                </a:solidFill>
                <a:latin typeface="Arial" pitchFamily="34" charset="0"/>
              </a:rPr>
              <a:t>); </a:t>
            </a:r>
            <a:r>
              <a:rPr lang="sr-Latn-CS" sz="2000" dirty="0">
                <a:latin typeface="Arial" pitchFamily="34" charset="0"/>
              </a:rPr>
              <a:t>25-49%</a:t>
            </a:r>
            <a:r>
              <a:rPr lang="sr-Latn-CS" sz="2000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sr-Latn-CS" sz="2000" dirty="0" smtClean="0">
                <a:solidFill>
                  <a:schemeClr val="bg1"/>
                </a:solidFill>
                <a:latin typeface="Arial" pitchFamily="34" charset="0"/>
              </a:rPr>
              <a:t>(</a:t>
            </a:r>
            <a:r>
              <a:rPr lang="sr-Cyrl-RS" sz="2000" dirty="0" smtClean="0">
                <a:solidFill>
                  <a:srgbClr val="FFFF00"/>
                </a:solidFill>
                <a:latin typeface="Arial" pitchFamily="34" charset="0"/>
              </a:rPr>
              <a:t>танка</a:t>
            </a:r>
            <a:r>
              <a:rPr lang="sr-Latn-CS" sz="2000" dirty="0" smtClean="0">
                <a:solidFill>
                  <a:srgbClr val="FFFF00"/>
                </a:solidFill>
                <a:latin typeface="Arial" pitchFamily="34" charset="0"/>
              </a:rPr>
              <a:t> </a:t>
            </a:r>
            <a:r>
              <a:rPr lang="sr-Cyrl-RS" sz="2000" dirty="0" smtClean="0">
                <a:solidFill>
                  <a:srgbClr val="FFFF00"/>
                </a:solidFill>
                <a:latin typeface="Arial" pitchFamily="34" charset="0"/>
              </a:rPr>
              <a:t>стрелица</a:t>
            </a:r>
            <a:r>
              <a:rPr lang="sr-Latn-CS" sz="2000" dirty="0" smtClean="0">
                <a:solidFill>
                  <a:schemeClr val="bg1"/>
                </a:solidFill>
                <a:latin typeface="Arial" pitchFamily="34" charset="0"/>
              </a:rPr>
              <a:t>); </a:t>
            </a:r>
            <a:r>
              <a:rPr lang="sr-Latn-CS" sz="2000" dirty="0">
                <a:latin typeface="Arial" pitchFamily="34" charset="0"/>
              </a:rPr>
              <a:t>50%+ </a:t>
            </a:r>
            <a:r>
              <a:rPr lang="sr-Latn-CS" sz="2000" dirty="0" smtClean="0">
                <a:latin typeface="Arial" pitchFamily="34" charset="0"/>
              </a:rPr>
              <a:t>(</a:t>
            </a:r>
            <a:r>
              <a:rPr lang="sr-Cyrl-RS" sz="2000" dirty="0" smtClean="0">
                <a:solidFill>
                  <a:srgbClr val="FF0000"/>
                </a:solidFill>
                <a:latin typeface="Arial" pitchFamily="34" charset="0"/>
              </a:rPr>
              <a:t>дебела</a:t>
            </a:r>
            <a:r>
              <a:rPr lang="sr-Latn-CS" sz="2000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sr-Cyrl-RS" sz="2000" dirty="0" smtClean="0">
                <a:solidFill>
                  <a:srgbClr val="FF0000"/>
                </a:solidFill>
                <a:latin typeface="Arial" pitchFamily="34" charset="0"/>
              </a:rPr>
              <a:t>стрелица</a:t>
            </a:r>
            <a:r>
              <a:rPr lang="sr-Latn-CS" sz="2000" dirty="0" smtClean="0">
                <a:solidFill>
                  <a:schemeClr val="bg1"/>
                </a:solidFill>
                <a:latin typeface="Arial" pitchFamily="34" charset="0"/>
              </a:rPr>
              <a:t>)</a:t>
            </a:r>
            <a:endParaRPr lang="sr-Latn-CS" sz="2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52335" name="Line 47"/>
          <p:cNvSpPr>
            <a:spLocks noChangeShapeType="1"/>
          </p:cNvSpPr>
          <p:nvPr/>
        </p:nvSpPr>
        <p:spPr bwMode="auto">
          <a:xfrm>
            <a:off x="2824163" y="2039938"/>
            <a:ext cx="27574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36" name="Line 48"/>
          <p:cNvSpPr>
            <a:spLocks noChangeShapeType="1"/>
          </p:cNvSpPr>
          <p:nvPr/>
        </p:nvSpPr>
        <p:spPr bwMode="auto">
          <a:xfrm>
            <a:off x="2865438" y="2547938"/>
            <a:ext cx="2676525" cy="1936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37" name="Line 49"/>
          <p:cNvSpPr>
            <a:spLocks noChangeShapeType="1"/>
          </p:cNvSpPr>
          <p:nvPr/>
        </p:nvSpPr>
        <p:spPr bwMode="auto">
          <a:xfrm>
            <a:off x="2836863" y="2176463"/>
            <a:ext cx="2676525" cy="3365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38" name="Line 50"/>
          <p:cNvSpPr>
            <a:spLocks noChangeShapeType="1"/>
          </p:cNvSpPr>
          <p:nvPr/>
        </p:nvSpPr>
        <p:spPr bwMode="auto">
          <a:xfrm>
            <a:off x="2852738" y="2735263"/>
            <a:ext cx="2730500" cy="27828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39" name="Line 51"/>
          <p:cNvSpPr>
            <a:spLocks noChangeShapeType="1"/>
          </p:cNvSpPr>
          <p:nvPr/>
        </p:nvSpPr>
        <p:spPr bwMode="auto">
          <a:xfrm>
            <a:off x="2841625" y="3341688"/>
            <a:ext cx="2784475" cy="5778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40" name="Line 52"/>
          <p:cNvSpPr>
            <a:spLocks noChangeShapeType="1"/>
          </p:cNvSpPr>
          <p:nvPr/>
        </p:nvSpPr>
        <p:spPr bwMode="auto">
          <a:xfrm flipV="1">
            <a:off x="2854325" y="2176463"/>
            <a:ext cx="2662238" cy="1812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41" name="Line 53"/>
          <p:cNvSpPr>
            <a:spLocks noChangeShapeType="1"/>
          </p:cNvSpPr>
          <p:nvPr/>
        </p:nvSpPr>
        <p:spPr bwMode="auto">
          <a:xfrm flipV="1">
            <a:off x="2824163" y="2141538"/>
            <a:ext cx="2797175" cy="3362325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42" name="Line 54"/>
          <p:cNvSpPr>
            <a:spLocks noChangeShapeType="1"/>
          </p:cNvSpPr>
          <p:nvPr/>
        </p:nvSpPr>
        <p:spPr bwMode="auto">
          <a:xfrm>
            <a:off x="2813050" y="5032375"/>
            <a:ext cx="27574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43" name="Line 55"/>
          <p:cNvSpPr>
            <a:spLocks noChangeShapeType="1"/>
          </p:cNvSpPr>
          <p:nvPr/>
        </p:nvSpPr>
        <p:spPr bwMode="auto">
          <a:xfrm>
            <a:off x="2825750" y="3509963"/>
            <a:ext cx="2730500" cy="1493837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44" name="Line 56"/>
          <p:cNvSpPr>
            <a:spLocks noChangeShapeType="1"/>
          </p:cNvSpPr>
          <p:nvPr/>
        </p:nvSpPr>
        <p:spPr bwMode="auto">
          <a:xfrm flipV="1">
            <a:off x="2881313" y="2074863"/>
            <a:ext cx="2728912" cy="522287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45" name="Line 57"/>
          <p:cNvSpPr>
            <a:spLocks noChangeShapeType="1"/>
          </p:cNvSpPr>
          <p:nvPr/>
        </p:nvSpPr>
        <p:spPr bwMode="auto">
          <a:xfrm flipV="1">
            <a:off x="2825750" y="2670175"/>
            <a:ext cx="2730500" cy="2932113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346" name="Line 58"/>
          <p:cNvSpPr>
            <a:spLocks noChangeShapeType="1"/>
          </p:cNvSpPr>
          <p:nvPr/>
        </p:nvSpPr>
        <p:spPr bwMode="auto">
          <a:xfrm>
            <a:off x="2814638" y="5060950"/>
            <a:ext cx="2797175" cy="55245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563" name="Line 275"/>
          <p:cNvSpPr>
            <a:spLocks noChangeShapeType="1"/>
          </p:cNvSpPr>
          <p:nvPr/>
        </p:nvSpPr>
        <p:spPr bwMode="auto">
          <a:xfrm flipV="1">
            <a:off x="2882900" y="2695575"/>
            <a:ext cx="2635250" cy="23813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564" name="Line 276"/>
          <p:cNvSpPr>
            <a:spLocks noChangeShapeType="1"/>
          </p:cNvSpPr>
          <p:nvPr/>
        </p:nvSpPr>
        <p:spPr bwMode="auto">
          <a:xfrm flipV="1">
            <a:off x="2844800" y="3300413"/>
            <a:ext cx="2687638" cy="23812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565" name="Line 277"/>
          <p:cNvSpPr>
            <a:spLocks noChangeShapeType="1"/>
          </p:cNvSpPr>
          <p:nvPr/>
        </p:nvSpPr>
        <p:spPr bwMode="auto">
          <a:xfrm flipV="1">
            <a:off x="2881313" y="2181225"/>
            <a:ext cx="2635250" cy="2338388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566" name="Line 278"/>
          <p:cNvSpPr>
            <a:spLocks noChangeShapeType="1"/>
          </p:cNvSpPr>
          <p:nvPr/>
        </p:nvSpPr>
        <p:spPr bwMode="auto">
          <a:xfrm flipV="1">
            <a:off x="2841625" y="2209800"/>
            <a:ext cx="2730500" cy="2822575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567" name="Line 279"/>
          <p:cNvSpPr>
            <a:spLocks noChangeShapeType="1"/>
          </p:cNvSpPr>
          <p:nvPr/>
        </p:nvSpPr>
        <p:spPr bwMode="auto">
          <a:xfrm flipV="1">
            <a:off x="2909888" y="2684463"/>
            <a:ext cx="2662237" cy="1893887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52568" name="Line 280"/>
          <p:cNvSpPr>
            <a:spLocks noChangeShapeType="1"/>
          </p:cNvSpPr>
          <p:nvPr/>
        </p:nvSpPr>
        <p:spPr bwMode="auto">
          <a:xfrm flipV="1">
            <a:off x="2867025" y="2652713"/>
            <a:ext cx="2716213" cy="1355725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76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sr-Cyrl-R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Гојазност</a:t>
            </a:r>
            <a:endParaRPr lang="en-US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363" name="Content Placeholder 4"/>
          <p:cNvSpPr>
            <a:spLocks noGrp="1"/>
          </p:cNvSpPr>
          <p:nvPr>
            <p:ph idx="1"/>
          </p:nvPr>
        </p:nvSpPr>
        <p:spPr>
          <a:xfrm>
            <a:off x="0" y="1357313"/>
            <a:ext cx="8786813" cy="5500687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Главни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фактор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настанак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КБВ</a:t>
            </a:r>
            <a:endParaRPr lang="en-US" sz="2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Повећани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БМИ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али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још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више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однос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струка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кука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предиктори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настанка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КВБ</a:t>
            </a:r>
            <a:endParaRPr lang="en-US" sz="2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Гојазност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вези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другим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факторима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КВБ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Latn-C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дислипидемије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хипертензије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инсулинске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резистенције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анд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дијабетееса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типа</a:t>
            </a:r>
            <a:r>
              <a:rPr lang="en-US" sz="2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</a:t>
            </a:r>
          </a:p>
          <a:p>
            <a:pPr>
              <a:buFont typeface="Arial" charset="0"/>
              <a:buNone/>
            </a:pPr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762000" y="5334000"/>
            <a:ext cx="7786687" cy="1214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2400" dirty="0" smtClean="0"/>
              <a:t>Редукција</a:t>
            </a:r>
            <a:r>
              <a:rPr lang="sr-Latn-CS" sz="2400" dirty="0" smtClean="0"/>
              <a:t> </a:t>
            </a:r>
            <a:r>
              <a:rPr lang="sr-Cyrl-RS" sz="2400" dirty="0" smtClean="0"/>
              <a:t>ТМ</a:t>
            </a:r>
            <a:r>
              <a:rPr lang="sr-Latn-CS" sz="2400" dirty="0" smtClean="0"/>
              <a:t> </a:t>
            </a:r>
            <a:r>
              <a:rPr lang="sr-Cyrl-RS" sz="2400" dirty="0" smtClean="0"/>
              <a:t>доводи</a:t>
            </a:r>
            <a:r>
              <a:rPr lang="sr-Latn-CS" sz="2400" dirty="0" smtClean="0"/>
              <a:t> </a:t>
            </a:r>
            <a:r>
              <a:rPr lang="sr-Cyrl-RS" sz="2400" dirty="0" smtClean="0"/>
              <a:t>до</a:t>
            </a:r>
            <a:r>
              <a:rPr lang="sr-Latn-CS" sz="2400" dirty="0" smtClean="0"/>
              <a:t> </a:t>
            </a:r>
            <a:r>
              <a:rPr lang="sr-Cyrl-RS" sz="2400" dirty="0" smtClean="0"/>
              <a:t>корекције</a:t>
            </a:r>
            <a:r>
              <a:rPr lang="sr-Latn-CS" sz="2400" dirty="0" smtClean="0"/>
              <a:t> </a:t>
            </a:r>
            <a:r>
              <a:rPr lang="sr-Cyrl-RS" sz="2400" dirty="0" smtClean="0"/>
              <a:t>метаболичких</a:t>
            </a:r>
            <a:r>
              <a:rPr lang="sr-Latn-CS" sz="2400" dirty="0" smtClean="0"/>
              <a:t> </a:t>
            </a:r>
            <a:r>
              <a:rPr lang="en-U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клиничких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параметаракоји</a:t>
            </a:r>
            <a:r>
              <a:rPr lang="sr-Latn-CS" sz="2400" dirty="0" smtClean="0"/>
              <a:t> </a:t>
            </a:r>
            <a:r>
              <a:rPr lang="sr-Cyrl-RS" sz="2400" dirty="0" smtClean="0"/>
              <a:t>су</a:t>
            </a:r>
            <a:r>
              <a:rPr lang="sr-Latn-CS" sz="2400" dirty="0" smtClean="0"/>
              <a:t> </a:t>
            </a:r>
            <a:r>
              <a:rPr lang="sr-Cyrl-RS" sz="2400" dirty="0" smtClean="0"/>
              <a:t>поремећени</a:t>
            </a:r>
            <a:r>
              <a:rPr lang="sr-Latn-CS" sz="2400" dirty="0" smtClean="0"/>
              <a:t> </a:t>
            </a:r>
            <a:r>
              <a:rPr lang="sr-Cyrl-RS" sz="2400" dirty="0" smtClean="0"/>
              <a:t>код</a:t>
            </a:r>
            <a:r>
              <a:rPr lang="sr-Latn-CS" sz="2400" dirty="0" smtClean="0"/>
              <a:t> </a:t>
            </a:r>
            <a:r>
              <a:rPr lang="sr-Cyrl-RS" sz="2400" dirty="0" smtClean="0"/>
              <a:t>већине</a:t>
            </a:r>
            <a:r>
              <a:rPr lang="sr-Latn-CS" sz="2400" dirty="0" smtClean="0"/>
              <a:t> </a:t>
            </a:r>
            <a:r>
              <a:rPr lang="sr-Cyrl-RS" sz="2400" dirty="0" smtClean="0"/>
              <a:t>предгојазних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и</a:t>
            </a:r>
            <a:r>
              <a:rPr lang="sr-Latn-CS" sz="2400" dirty="0" smtClean="0"/>
              <a:t> </a:t>
            </a:r>
            <a:r>
              <a:rPr lang="sr-Cyrl-RS" sz="2400" dirty="0" smtClean="0"/>
              <a:t>гојазних</a:t>
            </a:r>
            <a:r>
              <a:rPr lang="sr-Latn-CS" sz="2400" dirty="0" smtClean="0"/>
              <a:t> </a:t>
            </a:r>
            <a:r>
              <a:rPr lang="sr-Cyrl-RS" sz="2400" dirty="0" smtClean="0"/>
              <a:t>пацијената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sz="3500" b="1" smtClean="0"/>
              <a:t/>
            </a:r>
            <a:br>
              <a:rPr lang="sr-Latn-CS" sz="3500" b="1" smtClean="0"/>
            </a:br>
            <a:r>
              <a:rPr lang="sr-Latn-CS" sz="3500" b="1" smtClean="0"/>
              <a:t/>
            </a:r>
            <a:br>
              <a:rPr lang="sr-Latn-CS" sz="3500" b="1" smtClean="0"/>
            </a:br>
            <a:r>
              <a:rPr lang="sr-Cyrl-R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Потенцијални</a:t>
            </a:r>
            <a:r>
              <a:rPr lang="en-U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позитивни</a:t>
            </a:r>
            <a:r>
              <a:rPr lang="en-U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ефекти</a:t>
            </a:r>
            <a:r>
              <a:rPr lang="en-U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губитка</a:t>
            </a:r>
            <a:r>
              <a:rPr lang="en-U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10 </a:t>
            </a:r>
            <a:r>
              <a:rPr lang="sr-Cyrl-R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кг</a:t>
            </a:r>
            <a:r>
              <a:rPr lang="en-U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500" b="1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sr-Latn-CS" sz="4000" smtClean="0">
                <a:solidFill>
                  <a:srgbClr val="001746"/>
                </a:solidFill>
              </a:rPr>
              <a:t/>
            </a:r>
            <a:br>
              <a:rPr lang="sr-Latn-CS" sz="4000" smtClean="0">
                <a:solidFill>
                  <a:srgbClr val="001746"/>
                </a:solidFill>
              </a:rPr>
            </a:br>
            <a:endParaRPr lang="sr-Latn-CS" sz="4000" smtClean="0">
              <a:solidFill>
                <a:srgbClr val="001746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00063" y="1928813"/>
            <a:ext cx="8229600" cy="4525962"/>
          </a:xfrm>
          <a:ln>
            <a:solidFill>
              <a:srgbClr val="001132"/>
            </a:solidFill>
          </a:ln>
        </p:spPr>
        <p:txBody>
          <a:bodyPr/>
          <a:lstStyle/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50%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смањње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глукозе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таште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10%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укупног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15%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LDL-C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30%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триглицерида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8% 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повећање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HDL-C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крвног</a:t>
            </a:r>
            <a:r>
              <a:rPr lang="en-U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притиска</a:t>
            </a:r>
            <a:endParaRPr lang="sr-Latn-CS" sz="3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10mmHg </a:t>
            </a:r>
            <a:r>
              <a:rPr lang="sr-Cyrl-R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систолоног</a:t>
            </a:r>
            <a:r>
              <a:rPr lang="en-U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U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дијастолног</a:t>
            </a:r>
            <a:r>
              <a:rPr lang="en-US" sz="3200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sz="32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14400" lvl="2" indent="0">
              <a:buNone/>
            </a:pPr>
            <a:endParaRPr lang="en-US" sz="36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sz="36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sz="36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sr-Latn-CS" sz="3600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r">
              <a:buFont typeface="Arial" charset="0"/>
              <a:buNone/>
            </a:pPr>
            <a:endPara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val="240553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b="1" smtClean="0">
                <a:solidFill>
                  <a:srgbClr val="001746"/>
                </a:solidFill>
                <a:latin typeface="Verdana" pitchFamily="34" charset="0"/>
              </a:rPr>
              <a:t>Атеросклероза</a:t>
            </a:r>
            <a:endParaRPr lang="en-GB" b="1" smtClean="0">
              <a:solidFill>
                <a:srgbClr val="001746"/>
              </a:solidFill>
              <a:latin typeface="Verdana" pitchFamily="34" charset="0"/>
            </a:endParaRPr>
          </a:p>
        </p:txBody>
      </p:sp>
      <p:sp>
        <p:nvSpPr>
          <p:cNvPr id="1741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GB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785786" y="1928802"/>
            <a:ext cx="1428760" cy="428628"/>
          </a:xfrm>
          <a:prstGeom prst="roundRect">
            <a:avLst/>
          </a:prstGeom>
          <a:solidFill>
            <a:srgbClr val="00174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Пушење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215074" y="1785926"/>
            <a:ext cx="1785950" cy="57150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Смањен</a:t>
            </a:r>
            <a:endParaRPr lang="sr-Latn-CS" b="1" dirty="0">
              <a:latin typeface="Verdan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ХДЛ</a:t>
            </a:r>
            <a:r>
              <a:rPr lang="en-GB" b="1" smtClean="0">
                <a:latin typeface="Verdana" pitchFamily="34" charset="0"/>
              </a:rPr>
              <a:t>-</a:t>
            </a:r>
            <a:r>
              <a:rPr lang="sr-Cyrl-RS" b="1" smtClean="0">
                <a:latin typeface="Verdana" pitchFamily="34" charset="0"/>
              </a:rPr>
              <a:t>Ц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714744" y="1714488"/>
            <a:ext cx="1271590" cy="428628"/>
          </a:xfrm>
          <a:prstGeom prst="roundRect">
            <a:avLst/>
          </a:prstGeom>
          <a:solidFill>
            <a:schemeClr val="tx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dirty="0" smtClean="0">
                <a:latin typeface="Verdana" pitchFamily="34" charset="0"/>
              </a:rPr>
              <a:t>Гени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85786" y="2428868"/>
            <a:ext cx="1571636" cy="428628"/>
          </a:xfrm>
          <a:prstGeom prst="roundRect">
            <a:avLst/>
          </a:prstGeom>
          <a:solidFill>
            <a:srgbClr val="00174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dirty="0" smtClean="0">
                <a:latin typeface="Verdana" pitchFamily="34" charset="0"/>
              </a:rPr>
              <a:t>Гојазност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00034" y="2928934"/>
            <a:ext cx="2071702" cy="428628"/>
          </a:xfrm>
          <a:prstGeom prst="roundRect">
            <a:avLst/>
          </a:prstGeom>
          <a:solidFill>
            <a:srgbClr val="00174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Хипертензија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00033" y="3429000"/>
            <a:ext cx="2444077" cy="428628"/>
          </a:xfrm>
          <a:prstGeom prst="roundRect">
            <a:avLst>
              <a:gd name="adj" fmla="val 16667"/>
            </a:avLst>
          </a:prstGeom>
          <a:solidFill>
            <a:srgbClr val="00174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Повећан</a:t>
            </a:r>
            <a:r>
              <a:rPr lang="sr-Latn-CS" b="1" smtClean="0">
                <a:latin typeface="Verdana" pitchFamily="34" charset="0"/>
              </a:rPr>
              <a:t> </a:t>
            </a:r>
            <a:r>
              <a:rPr lang="sr-Cyrl-RS" b="1" smtClean="0">
                <a:latin typeface="Verdana" pitchFamily="34" charset="0"/>
              </a:rPr>
              <a:t>ЛДЛ</a:t>
            </a:r>
            <a:r>
              <a:rPr lang="en-GB" b="1" smtClean="0">
                <a:latin typeface="Verdana" pitchFamily="34" charset="0"/>
              </a:rPr>
              <a:t>-</a:t>
            </a:r>
            <a:r>
              <a:rPr lang="sr-Cyrl-RS" b="1" smtClean="0">
                <a:latin typeface="Verdana" pitchFamily="34" charset="0"/>
              </a:rPr>
              <a:t>Ц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786050" y="2143116"/>
            <a:ext cx="2722054" cy="785818"/>
          </a:xfrm>
          <a:prstGeom prst="roundRect">
            <a:avLst/>
          </a:prstGeom>
          <a:solidFill>
            <a:schemeClr val="tx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dirty="0" smtClean="0">
                <a:latin typeface="Verdana" pitchFamily="34" charset="0"/>
              </a:rPr>
              <a:t>Високо</a:t>
            </a:r>
            <a:r>
              <a:rPr lang="sr-Latn-CS" b="1" dirty="0" smtClean="0">
                <a:latin typeface="Verdana" pitchFamily="34" charset="0"/>
              </a:rPr>
              <a:t> </a:t>
            </a:r>
            <a:r>
              <a:rPr lang="sr-Cyrl-RS" b="1" dirty="0" smtClean="0">
                <a:latin typeface="Verdana" pitchFamily="34" charset="0"/>
              </a:rPr>
              <a:t>засићене</a:t>
            </a:r>
            <a:r>
              <a:rPr lang="sr-Latn-CS" b="1" dirty="0" smtClean="0">
                <a:latin typeface="Verdana" pitchFamily="34" charset="0"/>
              </a:rPr>
              <a:t> </a:t>
            </a:r>
            <a:r>
              <a:rPr lang="sr-Cyrl-RS" b="1" dirty="0" smtClean="0">
                <a:latin typeface="Verdana" pitchFamily="34" charset="0"/>
              </a:rPr>
              <a:t>масти</a:t>
            </a:r>
            <a:r>
              <a:rPr lang="en-GB" b="1" dirty="0" smtClean="0">
                <a:latin typeface="Verdana" pitchFamily="34" charset="0"/>
              </a:rPr>
              <a:t>/</a:t>
            </a:r>
            <a:r>
              <a:rPr lang="en-US" b="1" dirty="0" err="1" smtClean="0">
                <a:latin typeface="Verdana" pitchFamily="34" charset="0"/>
              </a:rPr>
              <a:t>Chol</a:t>
            </a:r>
            <a:r>
              <a:rPr lang="en-US" b="1" dirty="0" smtClean="0">
                <a:latin typeface="Verdana" pitchFamily="34" charset="0"/>
              </a:rPr>
              <a:t> </a:t>
            </a:r>
            <a:r>
              <a:rPr lang="sr-Cyrl-RS" b="1" dirty="0" smtClean="0">
                <a:latin typeface="Verdana" pitchFamily="34" charset="0"/>
              </a:rPr>
              <a:t>дијета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214678" y="3000372"/>
            <a:ext cx="2428892" cy="571504"/>
          </a:xfrm>
          <a:prstGeom prst="roundRect">
            <a:avLst/>
          </a:prstGeom>
          <a:solidFill>
            <a:schemeClr val="tx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Повећани</a:t>
            </a:r>
            <a:r>
              <a:rPr lang="sr-Latn-CS" b="1" smtClean="0">
                <a:latin typeface="Verdana" pitchFamily="34" charset="0"/>
              </a:rPr>
              <a:t> </a:t>
            </a:r>
            <a:r>
              <a:rPr lang="sr-Cyrl-RS" b="1" smtClean="0">
                <a:latin typeface="Verdana" pitchFamily="34" charset="0"/>
              </a:rPr>
              <a:t>триглицериди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500430" y="3643314"/>
            <a:ext cx="1785950" cy="428628"/>
          </a:xfrm>
          <a:prstGeom prst="roundRect">
            <a:avLst/>
          </a:prstGeom>
          <a:solidFill>
            <a:schemeClr val="tx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Неактивност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643306" y="4143380"/>
            <a:ext cx="1643074" cy="428628"/>
          </a:xfrm>
          <a:prstGeom prst="roundRect">
            <a:avLst/>
          </a:prstGeom>
          <a:solidFill>
            <a:schemeClr val="tx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Дијабетес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6357950" y="2500306"/>
            <a:ext cx="1571636" cy="4286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Старење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643570" y="3000372"/>
            <a:ext cx="3500430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dirty="0" smtClean="0">
                <a:latin typeface="Verdana" pitchFamily="34" charset="0"/>
              </a:rPr>
              <a:t>Хиперхомоцистеинемиа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357950" y="3571876"/>
            <a:ext cx="2071702" cy="6429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latin typeface="Verdana" pitchFamily="34" charset="0"/>
              </a:rPr>
              <a:t>Дисфункција</a:t>
            </a:r>
            <a:r>
              <a:rPr lang="sr-Latn-CS" b="1" smtClean="0">
                <a:latin typeface="Verdana" pitchFamily="34" charset="0"/>
              </a:rPr>
              <a:t> </a:t>
            </a:r>
            <a:r>
              <a:rPr lang="sr-Cyrl-RS" b="1" smtClean="0">
                <a:latin typeface="Verdana" pitchFamily="34" charset="0"/>
              </a:rPr>
              <a:t>ендотела</a:t>
            </a:r>
            <a:endParaRPr lang="en-GB" b="1" dirty="0">
              <a:latin typeface="Verdana" pitchFamily="34" charset="0"/>
            </a:endParaRPr>
          </a:p>
        </p:txBody>
      </p:sp>
      <p:sp>
        <p:nvSpPr>
          <p:cNvPr id="34" name="Down Arrow 33"/>
          <p:cNvSpPr/>
          <p:nvPr/>
        </p:nvSpPr>
        <p:spPr>
          <a:xfrm rot="19155117">
            <a:off x="2177336" y="3926578"/>
            <a:ext cx="213564" cy="177437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5" name="Down Arrow 34"/>
          <p:cNvSpPr/>
          <p:nvPr/>
        </p:nvSpPr>
        <p:spPr>
          <a:xfrm rot="2612642" flipH="1">
            <a:off x="6427595" y="4187213"/>
            <a:ext cx="154843" cy="1626845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6" name="Down Arrow 35"/>
          <p:cNvSpPr/>
          <p:nvPr/>
        </p:nvSpPr>
        <p:spPr>
          <a:xfrm>
            <a:off x="4357686" y="4714884"/>
            <a:ext cx="142876" cy="42862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00375" y="5214938"/>
            <a:ext cx="2857500" cy="785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smtClean="0">
                <a:solidFill>
                  <a:srgbClr val="001746"/>
                </a:solidFill>
                <a:latin typeface="Verdana" pitchFamily="34" charset="0"/>
              </a:rPr>
              <a:t>Акумулација</a:t>
            </a:r>
            <a:r>
              <a:rPr lang="sr-Latn-CS" b="1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b="1" smtClean="0">
                <a:solidFill>
                  <a:srgbClr val="001746"/>
                </a:solidFill>
                <a:latin typeface="Verdana" pitchFamily="34" charset="0"/>
              </a:rPr>
              <a:t>плака</a:t>
            </a:r>
            <a:endParaRPr lang="en-GB" b="1" dirty="0">
              <a:solidFill>
                <a:srgbClr val="001746"/>
              </a:solidFill>
              <a:latin typeface="Verdana" pitchFamily="34" charset="0"/>
            </a:endParaRPr>
          </a:p>
        </p:txBody>
      </p:sp>
      <p:sp>
        <p:nvSpPr>
          <p:cNvPr id="17462" name="TextBox 23"/>
          <p:cNvSpPr txBox="1">
            <a:spLocks noChangeArrowheads="1"/>
          </p:cNvSpPr>
          <p:nvPr/>
        </p:nvSpPr>
        <p:spPr bwMode="auto">
          <a:xfrm>
            <a:off x="457200" y="5867400"/>
            <a:ext cx="838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r-Cyrl-RS" b="1" i="1" dirty="0" smtClean="0"/>
              <a:t>Оксидација</a:t>
            </a:r>
            <a:r>
              <a:rPr lang="sr-Latn-CS" b="1" i="1" dirty="0" smtClean="0"/>
              <a:t> </a:t>
            </a:r>
            <a:r>
              <a:rPr lang="sr-Cyrl-RS" b="1" i="1" dirty="0" smtClean="0"/>
              <a:t>плака</a:t>
            </a:r>
            <a:r>
              <a:rPr lang="sr-Latn-CS" b="1" i="1" dirty="0" smtClean="0"/>
              <a:t> </a:t>
            </a:r>
            <a:r>
              <a:rPr lang="sr-Cyrl-RS" b="1" i="1" dirty="0" smtClean="0"/>
              <a:t>је</a:t>
            </a:r>
            <a:r>
              <a:rPr lang="sr-Latn-CS" b="1" i="1" dirty="0" smtClean="0"/>
              <a:t> </a:t>
            </a:r>
            <a:r>
              <a:rPr lang="sr-Cyrl-RS" b="1" i="1" dirty="0" smtClean="0"/>
              <a:t>најважнији</a:t>
            </a:r>
            <a:r>
              <a:rPr lang="sr-Latn-CS" b="1" i="1" dirty="0" smtClean="0"/>
              <a:t> </a:t>
            </a:r>
            <a:r>
              <a:rPr lang="sr-Cyrl-RS" b="1" i="1" dirty="0" smtClean="0"/>
              <a:t>догађај</a:t>
            </a:r>
            <a:r>
              <a:rPr lang="sr-Latn-CS" b="1" i="1" dirty="0" smtClean="0"/>
              <a:t> </a:t>
            </a:r>
            <a:r>
              <a:rPr lang="sr-Cyrl-RS" b="1" i="1" dirty="0" smtClean="0"/>
              <a:t>у</a:t>
            </a:r>
            <a:r>
              <a:rPr lang="sr-Latn-CS" b="1" i="1" dirty="0" smtClean="0"/>
              <a:t> </a:t>
            </a:r>
            <a:r>
              <a:rPr lang="sr-Cyrl-RS" b="1" i="1" dirty="0" smtClean="0"/>
              <a:t>процесу</a:t>
            </a:r>
            <a:r>
              <a:rPr lang="sr-Latn-CS" b="1" i="1" dirty="0" smtClean="0"/>
              <a:t> </a:t>
            </a:r>
            <a:r>
              <a:rPr lang="sr-Cyrl-RS" b="1" i="1" dirty="0" smtClean="0"/>
              <a:t>атеросклерозе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46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472487" cy="939800"/>
          </a:xfrm>
        </p:spPr>
        <p:txBody>
          <a:bodyPr/>
          <a:lstStyle/>
          <a:p>
            <a:pPr algn="l" eaLnBrk="1" hangingPunct="1"/>
            <a:r>
              <a:rPr lang="sr-Cyrl-RS" sz="3000" b="1" dirty="0" smtClean="0">
                <a:solidFill>
                  <a:srgbClr val="001746"/>
                </a:solidFill>
                <a:latin typeface="Verdana" pitchFamily="34" charset="0"/>
              </a:rPr>
              <a:t>фактори</a:t>
            </a:r>
            <a:r>
              <a:rPr lang="sr-Latn-CS" sz="3000" b="1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sz="3000" b="1" dirty="0" smtClean="0">
                <a:solidFill>
                  <a:srgbClr val="001746"/>
                </a:solidFill>
                <a:latin typeface="Verdana" pitchFamily="34" charset="0"/>
              </a:rPr>
              <a:t>исхране и</a:t>
            </a:r>
            <a:r>
              <a:rPr lang="en-GB" sz="3000" b="1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sz="3000" b="1" dirty="0" smtClean="0">
                <a:solidFill>
                  <a:srgbClr val="001746"/>
                </a:solidFill>
                <a:latin typeface="Verdana" pitchFamily="34" charset="0"/>
              </a:rPr>
              <a:t>липидни</a:t>
            </a:r>
            <a:r>
              <a:rPr lang="en-GB" sz="3000" b="1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sz="3000" b="1" dirty="0" smtClean="0">
                <a:solidFill>
                  <a:srgbClr val="001746"/>
                </a:solidFill>
                <a:latin typeface="Verdana" pitchFamily="34" charset="0"/>
              </a:rPr>
              <a:t>статус</a:t>
            </a:r>
            <a:endParaRPr lang="en-GB" sz="3000" b="1" dirty="0" smtClean="0">
              <a:solidFill>
                <a:srgbClr val="001746"/>
              </a:solidFill>
              <a:latin typeface="Verdana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3125" y="3214688"/>
          <a:ext cx="4714908" cy="2857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908"/>
              </a:tblGrid>
              <a:tr h="368712">
                <a:tc>
                  <a:txBody>
                    <a:bodyPr/>
                    <a:lstStyle/>
                    <a:p>
                      <a:r>
                        <a:rPr lang="sr-Latn-CS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Snižavaju</a:t>
                      </a:r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Verdana" pitchFamily="34" charset="0"/>
                        </a:rPr>
                        <a:t> LDL-C</a:t>
                      </a:r>
                      <a:endParaRPr lang="en-GB" b="1" dirty="0">
                        <a:solidFill>
                          <a:schemeClr val="bg1"/>
                        </a:solidFill>
                        <a:latin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alpha val="99000"/>
                      </a:schemeClr>
                    </a:solidFill>
                  </a:tcPr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Polinezasićene MK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Verdana" pitchFamily="34" charset="0"/>
                        </a:rPr>
                        <a:t>Vis</a:t>
                      </a:r>
                      <a:r>
                        <a:rPr lang="sr-Latn-CS" dirty="0" smtClean="0">
                          <a:latin typeface="Verdana" pitchFamily="34" charset="0"/>
                        </a:rPr>
                        <a:t>kozna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vlakna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Biljni </a:t>
                      </a:r>
                      <a:r>
                        <a:rPr lang="en-GB" dirty="0" err="1" smtClean="0">
                          <a:latin typeface="Verdana" pitchFamily="34" charset="0"/>
                        </a:rPr>
                        <a:t>stanol</a:t>
                      </a:r>
                      <a:r>
                        <a:rPr lang="sr-Latn-CS" dirty="0" smtClean="0">
                          <a:latin typeface="Verdana" pitchFamily="34" charset="0"/>
                        </a:rPr>
                        <a:t>i</a:t>
                      </a:r>
                      <a:r>
                        <a:rPr lang="en-GB" dirty="0" smtClean="0">
                          <a:latin typeface="Verdana" pitchFamily="34" charset="0"/>
                        </a:rPr>
                        <a:t>/</a:t>
                      </a:r>
                      <a:r>
                        <a:rPr lang="en-GB" dirty="0" err="1" smtClean="0">
                          <a:latin typeface="Verdana" pitchFamily="34" charset="0"/>
                        </a:rPr>
                        <a:t>st</a:t>
                      </a:r>
                      <a:r>
                        <a:rPr lang="sr-Latn-CS" dirty="0" smtClean="0">
                          <a:latin typeface="Verdana" pitchFamily="34" charset="0"/>
                        </a:rPr>
                        <a:t>eroli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Redukcija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TM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645246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Proteini soje sa izoflavonima</a:t>
                      </a:r>
                    </a:p>
                    <a:p>
                      <a:r>
                        <a:rPr lang="en-GB" baseline="0" dirty="0" smtClean="0">
                          <a:latin typeface="Verdana" pitchFamily="34" charset="0"/>
                        </a:rPr>
                        <a:t>(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ograničeni dokazi</a:t>
                      </a:r>
                      <a:r>
                        <a:rPr lang="en-GB" baseline="0" dirty="0" smtClean="0">
                          <a:latin typeface="Verdana" pitchFamily="34" charset="0"/>
                        </a:rPr>
                        <a:t>)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8712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Proteini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soje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3125" y="1285875"/>
          <a:ext cx="4714908" cy="17859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714908"/>
              </a:tblGrid>
              <a:tr h="472920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Povećavaju</a:t>
                      </a:r>
                      <a:r>
                        <a:rPr lang="en-GB" dirty="0" smtClean="0">
                          <a:latin typeface="Verdana" pitchFamily="34" charset="0"/>
                        </a:rPr>
                        <a:t> LDL-C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>
                    <a:solidFill>
                      <a:srgbClr val="CC0000"/>
                    </a:solidFill>
                  </a:tcPr>
                </a:tc>
              </a:tr>
              <a:tr h="472920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Zasićene i trans-masne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kiseline</a:t>
                      </a:r>
                      <a:endParaRPr lang="en-GB" i="1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472920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Dijetarni holesterol 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367190">
                <a:tc>
                  <a:txBody>
                    <a:bodyPr/>
                    <a:lstStyle/>
                    <a:p>
                      <a:r>
                        <a:rPr lang="sr-Latn-CS" dirty="0" smtClean="0">
                          <a:latin typeface="Verdana" pitchFamily="34" charset="0"/>
                        </a:rPr>
                        <a:t>Povećana</a:t>
                      </a:r>
                      <a:r>
                        <a:rPr lang="sr-Latn-CS" baseline="0" dirty="0" smtClean="0">
                          <a:latin typeface="Verdana" pitchFamily="34" charset="0"/>
                        </a:rPr>
                        <a:t> TM</a:t>
                      </a:r>
                      <a:endParaRPr lang="en-GB" dirty="0">
                        <a:latin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23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3000" b="1" smtClean="0">
                <a:solidFill>
                  <a:srgbClr val="001746"/>
                </a:solidFill>
                <a:latin typeface="Verdana" pitchFamily="34" charset="0"/>
              </a:rPr>
              <a:t>Фактори</a:t>
            </a:r>
            <a:r>
              <a:rPr lang="en-GB" sz="3000" b="1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sz="3000" b="1" smtClean="0">
                <a:solidFill>
                  <a:srgbClr val="001746"/>
                </a:solidFill>
                <a:latin typeface="Verdana" pitchFamily="34" charset="0"/>
              </a:rPr>
              <a:t>који</a:t>
            </a:r>
            <a:r>
              <a:rPr lang="en-GB" sz="3000" b="1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sz="3000" b="1" smtClean="0">
                <a:solidFill>
                  <a:srgbClr val="001746"/>
                </a:solidFill>
                <a:latin typeface="Verdana" pitchFamily="34" charset="0"/>
              </a:rPr>
              <a:t>утичу</a:t>
            </a:r>
            <a:r>
              <a:rPr lang="en-GB" sz="3000" b="1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sz="3000" b="1" smtClean="0">
                <a:solidFill>
                  <a:srgbClr val="001746"/>
                </a:solidFill>
                <a:latin typeface="Verdana" pitchFamily="34" charset="0"/>
              </a:rPr>
              <a:t>на</a:t>
            </a:r>
            <a:r>
              <a:rPr lang="en-GB" sz="3000" b="1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sz="3000" b="1" smtClean="0">
                <a:solidFill>
                  <a:srgbClr val="001746"/>
                </a:solidFill>
                <a:latin typeface="Verdana" pitchFamily="34" charset="0"/>
              </a:rPr>
              <a:t>хипертензију</a:t>
            </a:r>
            <a:endParaRPr lang="en-GB" sz="3000" b="1" smtClean="0">
              <a:solidFill>
                <a:srgbClr val="001746"/>
              </a:solidFill>
              <a:latin typeface="Verdana" pitchFamily="34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857750"/>
          </a:xfrm>
        </p:spPr>
        <p:txBody>
          <a:bodyPr/>
          <a:lstStyle/>
          <a:p>
            <a:pPr eaLnBrk="1" hangingPunct="1"/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Узраст</a:t>
            </a:r>
            <a:endParaRPr lang="en-GB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Пол</a:t>
            </a:r>
            <a:endParaRPr lang="en-GB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Гени</a:t>
            </a:r>
            <a:r>
              <a:rPr lang="en-GB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припадност</a:t>
            </a:r>
            <a:r>
              <a:rPr lang="en-GB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етничкој</a:t>
            </a:r>
            <a:r>
              <a:rPr lang="en-GB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социјално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економској</a:t>
            </a:r>
            <a:r>
              <a:rPr lang="en-GB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групи</a:t>
            </a:r>
            <a:endParaRPr lang="en-GB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Маса</a:t>
            </a:r>
            <a:r>
              <a:rPr lang="en-GB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BMI</a:t>
            </a:r>
            <a:r>
              <a:rPr lang="en-GB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индекс</a:t>
            </a:r>
            <a:endParaRPr lang="en-GB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/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Животни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стилови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схрана</a:t>
            </a: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⁺,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засићене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масти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пушење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физичка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неактивност</a:t>
            </a:r>
            <a:endParaRPr lang="en-GB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900" dirty="0" smtClean="0">
                <a:latin typeface="Verdana" pitchFamily="34" charset="0"/>
              </a:rPr>
              <a:t>Друге</a:t>
            </a:r>
            <a:r>
              <a:rPr lang="en-GB" sz="2900" dirty="0" smtClean="0">
                <a:latin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</a:rPr>
              <a:t>патологије</a:t>
            </a:r>
            <a:r>
              <a:rPr lang="en-GB" sz="2900" dirty="0" smtClean="0">
                <a:latin typeface="Verdana" pitchFamily="34" charset="0"/>
              </a:rPr>
              <a:t>-</a:t>
            </a:r>
            <a:r>
              <a:rPr lang="sr-Cyrl-RS" sz="2900" dirty="0" smtClean="0">
                <a:latin typeface="Verdana" pitchFamily="34" charset="0"/>
              </a:rPr>
              <a:t>секундарни</a:t>
            </a:r>
            <a:r>
              <a:rPr lang="en-GB" sz="2900" dirty="0" smtClean="0">
                <a:latin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</a:rPr>
              <a:t>разлози</a:t>
            </a:r>
            <a:endParaRPr lang="en-GB" sz="2900" dirty="0" smtClean="0">
              <a:latin typeface="Verdana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928813" y="3786188"/>
            <a:ext cx="1071562" cy="50006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43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214313" y="357188"/>
            <a:ext cx="8229600" cy="928687"/>
          </a:xfrm>
        </p:spPr>
        <p:txBody>
          <a:bodyPr>
            <a:normAutofit fontScale="90000"/>
          </a:bodyPr>
          <a:lstStyle/>
          <a:p>
            <a:r>
              <a:rPr lang="sr-Cyrl-RS" sz="2800" b="1" dirty="0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Дијетарне</a:t>
            </a:r>
            <a:r>
              <a:rPr lang="sr-Latn-CS" sz="2800" b="1" dirty="0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b="1" dirty="0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интервенције</a:t>
            </a:r>
            <a:r>
              <a:rPr lang="sr-Latn-CS" sz="2800" b="1" dirty="0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sr-Latn-CS" sz="2800" b="1" dirty="0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sr-Cyrl-RS" sz="2800" b="1" dirty="0"/>
              <a:t>DASH</a:t>
            </a:r>
            <a:r>
              <a:rPr lang="sr-Latn-RS" sz="2800" b="1" dirty="0"/>
              <a:t>(</a:t>
            </a:r>
            <a:r>
              <a:rPr lang="sr-Cyrl-RS" sz="2800" b="1" dirty="0"/>
              <a:t>Dietar</a:t>
            </a:r>
            <a:r>
              <a:rPr lang="sr-Latn-RS" sz="2800" b="1" dirty="0"/>
              <a:t>y </a:t>
            </a:r>
            <a:r>
              <a:rPr lang="sr-Cyrl-RS" sz="2800" b="1" dirty="0"/>
              <a:t>Approaches to Stop H</a:t>
            </a:r>
            <a:r>
              <a:rPr lang="sr-Latn-RS" sz="2800" b="1" dirty="0"/>
              <a:t>y</a:t>
            </a:r>
            <a:r>
              <a:rPr lang="sr-Cyrl-RS" sz="2800" b="1" dirty="0"/>
              <a:t>pertension</a:t>
            </a:r>
            <a:r>
              <a:rPr lang="sr-Latn-RS" sz="2800" b="1" dirty="0"/>
              <a:t>) </a:t>
            </a:r>
            <a:r>
              <a:rPr lang="sr-Cyrl-RS" sz="2800" b="1" dirty="0"/>
              <a:t>i TLC</a:t>
            </a:r>
            <a:r>
              <a:rPr lang="sr-Cyrl-RS" sz="2800" dirty="0"/>
              <a:t> </a:t>
            </a:r>
            <a:r>
              <a:rPr lang="sr-Latn-RS" sz="2800" b="1" dirty="0"/>
              <a:t>(</a:t>
            </a:r>
            <a:r>
              <a:rPr lang="sr-Cyrl-RS" sz="2800" b="1" dirty="0"/>
              <a:t>Therapeutic Lifest</a:t>
            </a:r>
            <a:r>
              <a:rPr lang="en-GB" sz="2800" b="1" dirty="0"/>
              <a:t>y</a:t>
            </a:r>
            <a:r>
              <a:rPr lang="sr-Cyrl-RS" sz="2800" b="1" dirty="0"/>
              <a:t>le Changes</a:t>
            </a:r>
            <a:r>
              <a:rPr lang="sr-Latn-RS" sz="2800" b="1" dirty="0"/>
              <a:t>)</a:t>
            </a:r>
            <a:endParaRPr lang="sr-Latn-R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88" y="1714500"/>
          <a:ext cx="8358216" cy="4809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9842"/>
                <a:gridCol w="2452302"/>
                <a:gridCol w="2786072"/>
              </a:tblGrid>
              <a:tr h="344456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Eating pattern</a:t>
                      </a:r>
                      <a:endParaRPr lang="sr-Latn-CS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TLC</a:t>
                      </a:r>
                      <a:endParaRPr lang="sr-Latn-CS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Serving sizes</a:t>
                      </a:r>
                      <a:endParaRPr lang="sr-Latn-CS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75025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Grains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 serving/day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slice bread;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½ cup of cooked rice, pasta or cereal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Vegetables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servings/day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½ c of cooked </a:t>
                      </a:r>
                      <a:r>
                        <a:rPr lang="en-GB" sz="160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veg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; ½ c of veg. juice; 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Fruits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4-5 servings/day</a:t>
                      </a:r>
                      <a:endParaRPr lang="sr-Latn-CS" sz="16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medium fruit;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½ c of fruit juice </a:t>
                      </a:r>
                      <a:endParaRPr lang="sr-Latn-CS" sz="16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Fat free or low fat milk/products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2-3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servings/day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c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of milk or yogurt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Lean meat, poultry or fish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About 140 grams/day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2806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Nuts, seeds and legumes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 servings/week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½ c of dry beans or peas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2806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Fats and oils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2-3</a:t>
                      </a:r>
                      <a:r>
                        <a:rPr lang="en-GB" sz="16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servings/day depending on daily calorie level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5388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Sweets and added sugars</a:t>
                      </a:r>
                      <a:endParaRPr lang="sr-Latn-CS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 or fewer servings/week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table spoon of sugar</a:t>
                      </a:r>
                      <a:endParaRPr lang="sr-Latn-CS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8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b="1" smtClean="0">
                <a:solidFill>
                  <a:srgbClr val="001746"/>
                </a:solidFill>
                <a:latin typeface="Verdana" pitchFamily="34" charset="0"/>
              </a:rPr>
              <a:t>Дијетарне</a:t>
            </a:r>
            <a:r>
              <a:rPr lang="en-GB" b="1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b="1" smtClean="0">
                <a:solidFill>
                  <a:srgbClr val="001746"/>
                </a:solidFill>
                <a:latin typeface="Verdana" pitchFamily="34" charset="0"/>
              </a:rPr>
              <a:t>интервенције</a:t>
            </a:r>
            <a:endParaRPr lang="en-GB" b="1" smtClean="0">
              <a:solidFill>
                <a:srgbClr val="001746"/>
              </a:solidFill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sr-Latn-RS" sz="3400" dirty="0">
                <a:latin typeface="Verdana" pitchFamily="34" charset="0"/>
              </a:rPr>
              <a:t>T</a:t>
            </a:r>
            <a:r>
              <a:rPr lang="sr-Latn-RS" sz="3400" dirty="0" smtClean="0">
                <a:latin typeface="Verdana" pitchFamily="34" charset="0"/>
              </a:rPr>
              <a:t>LC</a:t>
            </a:r>
            <a:r>
              <a:rPr lang="en-GB" sz="3400" dirty="0" smtClean="0">
                <a:latin typeface="Verdana" pitchFamily="34" charset="0"/>
              </a:rPr>
              <a:t>/</a:t>
            </a:r>
            <a:r>
              <a:rPr lang="sr-Cyrl-RS" sz="3400" dirty="0" smtClean="0">
                <a:latin typeface="Verdana" pitchFamily="34" charset="0"/>
              </a:rPr>
              <a:t>А</a:t>
            </a:r>
            <a:r>
              <a:rPr lang="sr-Latn-RS" sz="3400" dirty="0" smtClean="0">
                <a:latin typeface="Verdana" pitchFamily="34" charset="0"/>
              </a:rPr>
              <a:t>H</a:t>
            </a:r>
            <a:r>
              <a:rPr lang="sr-Cyrl-RS" sz="3400" dirty="0" smtClean="0">
                <a:latin typeface="Verdana" pitchFamily="34" charset="0"/>
              </a:rPr>
              <a:t>А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дијета</a:t>
            </a:r>
            <a:r>
              <a:rPr lang="en-GB" sz="3400" dirty="0" smtClean="0">
                <a:latin typeface="Verdana" pitchFamily="34" charset="0"/>
              </a:rPr>
              <a:t>– 7% </a:t>
            </a:r>
            <a:r>
              <a:rPr lang="sr-Latn-RS" sz="3400" dirty="0" smtClean="0">
                <a:latin typeface="Verdana" pitchFamily="34" charset="0"/>
              </a:rPr>
              <a:t>kCal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из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засићених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масних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киселина</a:t>
            </a:r>
            <a:endParaRPr lang="en-GB" sz="3400" dirty="0" smtClean="0"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sr-Cyrl-RS" sz="3400" dirty="0" smtClean="0">
                <a:latin typeface="Verdana" pitchFamily="34" charset="0"/>
              </a:rPr>
              <a:t>Смањење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телесне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масе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ако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је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потребно</a:t>
            </a:r>
            <a:endParaRPr lang="en-GB" sz="3400" dirty="0" smtClean="0"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sr-Cyrl-RS" dirty="0" smtClean="0">
                <a:latin typeface="Verdana" pitchFamily="34" charset="0"/>
              </a:rPr>
              <a:t>Повећање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уноса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дијетних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влакана</a:t>
            </a:r>
            <a:endParaRPr lang="en-GB" dirty="0" smtClean="0"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Clr>
                <a:srgbClr val="001746"/>
              </a:buClr>
              <a:buFont typeface="Arial" pitchFamily="34" charset="0"/>
              <a:buChar char="•"/>
              <a:defRPr/>
            </a:pPr>
            <a:r>
              <a:rPr lang="en-GB" dirty="0" smtClean="0">
                <a:latin typeface="Verdana" pitchFamily="34" charset="0"/>
              </a:rPr>
              <a:t>25-30g/</a:t>
            </a:r>
            <a:r>
              <a:rPr lang="sr-Cyrl-RS" dirty="0" smtClean="0">
                <a:latin typeface="Verdana" pitchFamily="34" charset="0"/>
              </a:rPr>
              <a:t>дневно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или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више</a:t>
            </a:r>
            <a:endParaRPr lang="en-GB" dirty="0" smtClean="0"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Clr>
                <a:srgbClr val="001746"/>
              </a:buClr>
              <a:buFont typeface="Arial" charset="0"/>
              <a:buNone/>
              <a:defRPr/>
            </a:pPr>
            <a:r>
              <a:rPr lang="sr-Cyrl-RS" dirty="0" smtClean="0">
                <a:latin typeface="Verdana" pitchFamily="34" charset="0"/>
              </a:rPr>
              <a:t>Додатак</a:t>
            </a:r>
            <a:r>
              <a:rPr lang="en-GB" dirty="0" smtClean="0">
                <a:latin typeface="Verdana" pitchFamily="34" charset="0"/>
              </a:rPr>
              <a:t>  </a:t>
            </a:r>
            <a:r>
              <a:rPr lang="sr-Cyrl-RS" dirty="0" smtClean="0">
                <a:latin typeface="Verdana" pitchFamily="34" charset="0"/>
              </a:rPr>
              <a:t>станола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и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стерола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у</a:t>
            </a:r>
            <a:r>
              <a:rPr lang="en-GB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исхрану</a:t>
            </a:r>
            <a:endParaRPr lang="en-GB" dirty="0" smtClean="0"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Clr>
                <a:srgbClr val="001746"/>
              </a:buClr>
              <a:buFont typeface="Arial" pitchFamily="34" charset="0"/>
              <a:buChar char="•"/>
              <a:defRPr/>
            </a:pPr>
            <a:r>
              <a:rPr lang="en-GB" dirty="0" smtClean="0">
                <a:latin typeface="Verdana" pitchFamily="34" charset="0"/>
              </a:rPr>
              <a:t>2-3</a:t>
            </a:r>
            <a:r>
              <a:rPr lang="en-US" dirty="0" smtClean="0">
                <a:latin typeface="Verdana" pitchFamily="34" charset="0"/>
              </a:rPr>
              <a:t>g</a:t>
            </a:r>
            <a:r>
              <a:rPr lang="en-GB" dirty="0" smtClean="0">
                <a:latin typeface="Verdana" pitchFamily="34" charset="0"/>
              </a:rPr>
              <a:t>/</a:t>
            </a:r>
            <a:r>
              <a:rPr lang="sr-Cyrl-RS" dirty="0" smtClean="0">
                <a:latin typeface="Verdana" pitchFamily="34" charset="0"/>
              </a:rPr>
              <a:t>да</a:t>
            </a:r>
            <a:r>
              <a:rPr lang="en-GB" dirty="0" smtClean="0">
                <a:latin typeface="Verdana" pitchFamily="34" charset="0"/>
              </a:rPr>
              <a:t>y </a:t>
            </a:r>
            <a:r>
              <a:rPr lang="sr-Cyrl-RS" dirty="0" smtClean="0">
                <a:latin typeface="Verdana" pitchFamily="34" charset="0"/>
              </a:rPr>
              <a:t>у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више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појединачних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доза</a:t>
            </a:r>
            <a:endParaRPr lang="en-GB" dirty="0" smtClean="0"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sr-Cyrl-RS" sz="3400" dirty="0" smtClean="0">
                <a:latin typeface="Verdana" pitchFamily="34" charset="0"/>
              </a:rPr>
              <a:t>Унос</a:t>
            </a:r>
            <a:r>
              <a:rPr lang="en-GB" sz="3400" dirty="0" smtClean="0">
                <a:latin typeface="Verdana" pitchFamily="34" charset="0"/>
              </a:rPr>
              <a:t>  </a:t>
            </a:r>
            <a:r>
              <a:rPr lang="el-GR" sz="3400" dirty="0" smtClean="0">
                <a:latin typeface="Verdana" pitchFamily="34" charset="0"/>
              </a:rPr>
              <a:t>ω</a:t>
            </a:r>
            <a:r>
              <a:rPr lang="en-GB" sz="3400" dirty="0" smtClean="0">
                <a:latin typeface="Verdana" pitchFamily="34" charset="0"/>
              </a:rPr>
              <a:t>-3 </a:t>
            </a:r>
            <a:r>
              <a:rPr lang="sr-Cyrl-RS" sz="3400" dirty="0" smtClean="0">
                <a:latin typeface="Verdana" pitchFamily="34" charset="0"/>
              </a:rPr>
              <a:t>масти</a:t>
            </a:r>
            <a:r>
              <a:rPr lang="sr-Latn-CS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повећати</a:t>
            </a:r>
            <a:endParaRPr lang="en-GB" sz="3400" dirty="0" smtClean="0"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sr-Cyrl-RS" sz="3400" dirty="0" smtClean="0">
                <a:latin typeface="Verdana" pitchFamily="34" charset="0"/>
              </a:rPr>
              <a:t>Унос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протеина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соје</a:t>
            </a:r>
            <a:endParaRPr lang="en-GB" sz="3400" dirty="0" smtClean="0"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sr-Cyrl-RS" sz="3400" dirty="0" smtClean="0">
                <a:latin typeface="Verdana" pitchFamily="34" charset="0"/>
              </a:rPr>
              <a:t>Повећати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унос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воћа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и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поврћа</a:t>
            </a:r>
            <a:r>
              <a:rPr lang="en-GB" sz="3400" dirty="0" smtClean="0">
                <a:latin typeface="Verdana" pitchFamily="34" charset="0"/>
              </a:rPr>
              <a:t> (400 </a:t>
            </a:r>
            <a:r>
              <a:rPr lang="en-US" sz="3400" dirty="0" smtClean="0">
                <a:latin typeface="Verdana" pitchFamily="34" charset="0"/>
              </a:rPr>
              <a:t>g</a:t>
            </a:r>
            <a:r>
              <a:rPr lang="en-GB" sz="3400" dirty="0" smtClean="0">
                <a:latin typeface="Verdana" pitchFamily="34" charset="0"/>
              </a:rPr>
              <a:t>)</a:t>
            </a:r>
          </a:p>
          <a:p>
            <a:pPr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endParaRPr lang="en-GB" sz="3400" dirty="0" smtClean="0"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sr-Cyrl-RS" sz="3400" dirty="0" smtClean="0">
                <a:latin typeface="Verdana" pitchFamily="34" charset="0"/>
              </a:rPr>
              <a:t>Смањити</a:t>
            </a:r>
            <a:r>
              <a:rPr lang="en-GB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дијетарни</a:t>
            </a:r>
            <a:r>
              <a:rPr lang="sr-Latn-CS" sz="3400" dirty="0" smtClean="0">
                <a:latin typeface="Verdana" pitchFamily="34" charset="0"/>
              </a:rPr>
              <a:t> </a:t>
            </a:r>
            <a:r>
              <a:rPr lang="sr-Cyrl-RS" sz="3400" dirty="0" smtClean="0">
                <a:latin typeface="Verdana" pitchFamily="34" charset="0"/>
              </a:rPr>
              <a:t>Хол</a:t>
            </a:r>
            <a:endParaRPr lang="en-GB" sz="3400" dirty="0" smtClean="0"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Clr>
                <a:srgbClr val="001746"/>
              </a:buClr>
              <a:buFont typeface="Arial" pitchFamily="34" charset="0"/>
              <a:buChar char="•"/>
              <a:defRPr/>
            </a:pPr>
            <a:r>
              <a:rPr lang="en-GB" dirty="0" smtClean="0">
                <a:latin typeface="Verdana" pitchFamily="34" charset="0"/>
              </a:rPr>
              <a:t>&lt; 200 </a:t>
            </a:r>
            <a:r>
              <a:rPr lang="en-US" dirty="0" smtClean="0">
                <a:latin typeface="Verdana" pitchFamily="34" charset="0"/>
              </a:rPr>
              <a:t>mg</a:t>
            </a:r>
            <a:r>
              <a:rPr lang="en-GB" dirty="0" smtClean="0">
                <a:latin typeface="Verdana" pitchFamily="34" charset="0"/>
              </a:rPr>
              <a:t>/</a:t>
            </a:r>
            <a:r>
              <a:rPr lang="sr-Cyrl-RS" dirty="0" smtClean="0">
                <a:latin typeface="Verdana" pitchFamily="34" charset="0"/>
              </a:rPr>
              <a:t>да</a:t>
            </a:r>
            <a:r>
              <a:rPr lang="en-GB" dirty="0" smtClean="0">
                <a:latin typeface="Verdana" pitchFamily="34" charset="0"/>
              </a:rPr>
              <a:t>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10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Дијетопрофилакса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Спречавање</a:t>
            </a:r>
            <a:r>
              <a:rPr lang="en-US" dirty="0" smtClean="0"/>
              <a:t> </a:t>
            </a:r>
            <a:r>
              <a:rPr lang="en-US" dirty="0" err="1" smtClean="0"/>
              <a:t>појаве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Правилан</a:t>
            </a:r>
            <a:r>
              <a:rPr lang="en-US" dirty="0" smtClean="0"/>
              <a:t> </a:t>
            </a:r>
            <a:r>
              <a:rPr lang="en-US" dirty="0" err="1" smtClean="0"/>
              <a:t>раст</a:t>
            </a:r>
            <a:r>
              <a:rPr lang="en-US" dirty="0" smtClean="0"/>
              <a:t> и </a:t>
            </a:r>
            <a:r>
              <a:rPr lang="en-US" dirty="0" err="1" smtClean="0"/>
              <a:t>развој</a:t>
            </a:r>
            <a:endParaRPr lang="en-US" dirty="0" smtClean="0"/>
          </a:p>
          <a:p>
            <a:r>
              <a:rPr lang="en-US" dirty="0" err="1" smtClean="0"/>
              <a:t>Регенерација</a:t>
            </a:r>
            <a:endParaRPr lang="en-US" dirty="0" smtClean="0"/>
          </a:p>
          <a:p>
            <a:r>
              <a:rPr lang="en-US" dirty="0" err="1" smtClean="0"/>
              <a:t>Квалитет</a:t>
            </a:r>
            <a:r>
              <a:rPr lang="en-US" dirty="0" smtClean="0"/>
              <a:t> </a:t>
            </a:r>
            <a:r>
              <a:rPr lang="en-US" dirty="0" err="1" smtClean="0"/>
              <a:t>живота</a:t>
            </a:r>
            <a:endParaRPr lang="en-US" dirty="0" smtClean="0"/>
          </a:p>
          <a:p>
            <a:r>
              <a:rPr lang="en-US" dirty="0" err="1" smtClean="0"/>
              <a:t>Дужина</a:t>
            </a:r>
            <a:r>
              <a:rPr lang="en-US" dirty="0" smtClean="0"/>
              <a:t> </a:t>
            </a:r>
            <a:r>
              <a:rPr lang="en-US" dirty="0" err="1" smtClean="0"/>
              <a:t>живота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41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Биолошки</a:t>
            </a:r>
            <a:r>
              <a:rPr lang="en-U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активна</a:t>
            </a:r>
            <a:r>
              <a:rPr lang="en-U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једињења</a:t>
            </a:r>
            <a:endParaRPr lang="sr-Latn-CS" sz="4000" b="1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Биолошки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активна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једињења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могу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промотивно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деловати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здравље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кардио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васкуларног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система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могу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бити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нутритивне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нутритивне</a:t>
            </a:r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компоненте</a:t>
            </a:r>
            <a:endParaRPr lang="en-U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charset="0"/>
              <a:buNone/>
            </a:pPr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2563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R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Нутритивне</a:t>
            </a:r>
            <a:r>
              <a:rPr lang="pl-PL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биолошки</a:t>
            </a:r>
            <a:r>
              <a:rPr lang="sr-Latn-C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активне</a:t>
            </a:r>
            <a:r>
              <a:rPr lang="sr-Latn-C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компоненте</a:t>
            </a:r>
            <a:r>
              <a:rPr lang="sr-Latn-C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en-U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повољним</a:t>
            </a:r>
            <a:r>
              <a:rPr lang="sr-Latn-C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ефектом</a:t>
            </a:r>
            <a:r>
              <a:rPr lang="sr-Latn-C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</a:t>
            </a:r>
            <a:r>
              <a:rPr lang="sr-Cyrl-RS" sz="3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Б</a:t>
            </a:r>
            <a:endParaRPr lang="en-US" sz="3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/>
            <a:r>
              <a:rPr lang="sr-Latn-CS" smtClean="0"/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Међу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нутритивним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биолошким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активним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компонентама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посебног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значаја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eaLnBrk="1" hangingPunct="1">
              <a:buFontTx/>
              <a:buAutoNum type="arabicPeriod"/>
            </a:pP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Макронутријенти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  <a:p>
            <a:pPr marL="1314450" lvl="2" indent="-514350" eaLnBrk="1" hangingPunct="1"/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омега</a:t>
            </a:r>
            <a:r>
              <a:rPr lang="sr-Latn-C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-3 </a:t>
            </a:r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масне</a:t>
            </a:r>
            <a:r>
              <a:rPr lang="sr-Latn-C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киселине</a:t>
            </a:r>
            <a:r>
              <a:rPr lang="sr-Latn-C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гама</a:t>
            </a:r>
            <a:r>
              <a:rPr lang="sr-Latn-C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линоленска</a:t>
            </a:r>
            <a:r>
              <a:rPr lang="sr-Latn-C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киселина</a:t>
            </a:r>
            <a:r>
              <a:rPr lang="sr-Latn-C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протеини</a:t>
            </a:r>
            <a:endParaRPr lang="sr-Latn-CS" sz="19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Tx/>
              <a:buNone/>
            </a:pP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Есенцијелни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микронутријенти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1314450" lvl="2" indent="-514350" eaLnBrk="1" hangingPunct="1"/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витамини</a:t>
            </a:r>
            <a:r>
              <a:rPr lang="sr-Latn-C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минерална</a:t>
            </a:r>
            <a:r>
              <a:rPr lang="sr-Latn-C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материја</a:t>
            </a:r>
            <a:endParaRPr lang="sr-Latn-CS" sz="19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Tx/>
              <a:buNone/>
            </a:pP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есенцијелне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нутритивне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компоненте</a:t>
            </a:r>
            <a:endParaRPr lang="sr-Latn-CS" sz="27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314450" lvl="2" indent="-514350" eaLnBrk="1" hangingPunct="1"/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олигосахариди</a:t>
            </a:r>
            <a:r>
              <a:rPr lang="sr-Latn-C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19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влакна</a:t>
            </a:r>
            <a:endParaRPr lang="en-US" sz="19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737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Омега</a:t>
            </a:r>
            <a:r>
              <a:rPr lang="en-U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-3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масне</a:t>
            </a:r>
            <a:r>
              <a:rPr lang="en-U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киселине</a:t>
            </a:r>
            <a:endParaRPr lang="en-US" sz="32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Међу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најбоље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проучаваним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ефектима</a:t>
            </a:r>
            <a:endParaRPr lang="en-U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/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Златни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стандард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суплементацији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 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превентивно</a:t>
            </a: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комбинацији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статинима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код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особа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које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прележале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доводе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значајног</a:t>
            </a:r>
            <a:r>
              <a:rPr lang="sr-Latn-CS" sz="29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побољшања</a:t>
            </a:r>
            <a:r>
              <a:rPr lang="sr-Latn-CS" sz="29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опоравка</a:t>
            </a:r>
            <a:endParaRPr lang="en-US" sz="29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3436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1071563"/>
            <a:ext cx="3033712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b="1" smtClean="0">
                <a:latin typeface="Verdana" pitchFamily="34" charset="0"/>
              </a:rPr>
              <a:t/>
            </a:r>
            <a:br>
              <a:rPr lang="sr-Latn-CS" b="1" smtClean="0">
                <a:latin typeface="Verdana" pitchFamily="34" charset="0"/>
              </a:rPr>
            </a:br>
            <a:r>
              <a:rPr lang="sr-Cyrl-RS" sz="3600" b="1" smtClean="0">
                <a:latin typeface="Verdana" pitchFamily="34" charset="0"/>
              </a:rPr>
              <a:t>Препоруке</a:t>
            </a:r>
            <a:r>
              <a:rPr lang="sr-Latn-CS" sz="3600" b="1" smtClean="0">
                <a:latin typeface="Verdana" pitchFamily="34" charset="0"/>
              </a:rPr>
              <a:t> </a:t>
            </a:r>
            <a:r>
              <a:rPr lang="sr-Cyrl-RS" sz="3600" b="1" smtClean="0">
                <a:latin typeface="Verdana" pitchFamily="34" charset="0"/>
              </a:rPr>
              <a:t>за</a:t>
            </a:r>
            <a:r>
              <a:rPr lang="sr-Latn-CS" sz="3600" b="1" smtClean="0">
                <a:latin typeface="Verdana" pitchFamily="34" charset="0"/>
              </a:rPr>
              <a:t> </a:t>
            </a:r>
            <a:r>
              <a:rPr lang="el-GR" sz="3600" b="1" smtClean="0">
                <a:latin typeface="Verdana" pitchFamily="34" charset="0"/>
              </a:rPr>
              <a:t>ω</a:t>
            </a:r>
            <a:r>
              <a:rPr lang="sr-Latn-CS" sz="3600" b="1" smtClean="0">
                <a:latin typeface="Verdana" pitchFamily="34" charset="0"/>
              </a:rPr>
              <a:t>-3 </a:t>
            </a:r>
            <a:r>
              <a:rPr lang="sr-Cyrl-RS" sz="3600" b="1" smtClean="0">
                <a:latin typeface="Verdana" pitchFamily="34" charset="0"/>
              </a:rPr>
              <a:t>МК</a:t>
            </a:r>
            <a:r>
              <a:rPr lang="en-GB" sz="4800" b="1" smtClean="0">
                <a:latin typeface="Verdana" pitchFamily="34" charset="0"/>
              </a:rPr>
              <a:t/>
            </a:r>
            <a:br>
              <a:rPr lang="en-GB" sz="4800" b="1" smtClean="0">
                <a:latin typeface="Verdana" pitchFamily="34" charset="0"/>
              </a:rPr>
            </a:br>
            <a:endParaRPr lang="sr-Latn-CS" sz="4800" smtClean="0"/>
          </a:p>
        </p:txBody>
      </p:sp>
      <p:sp>
        <p:nvSpPr>
          <p:cNvPr id="29700" name="Content Placeholder 2"/>
          <p:cNvSpPr>
            <a:spLocks noGrp="1"/>
          </p:cNvSpPr>
          <p:nvPr>
            <p:ph idx="1"/>
          </p:nvPr>
        </p:nvSpPr>
        <p:spPr>
          <a:xfrm>
            <a:off x="500063" y="1143000"/>
            <a:ext cx="8229600" cy="5214938"/>
          </a:xfrm>
        </p:spPr>
        <p:txBody>
          <a:bodyPr>
            <a:normAutofit fontScale="92500"/>
          </a:bodyPr>
          <a:lstStyle/>
          <a:p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&amp; 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DH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Рибље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уље</a:t>
            </a:r>
            <a:endParaRPr lang="sr-Latn-C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Рибље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уље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капсулама</a:t>
            </a:r>
            <a:endParaRPr lang="sr-Latn-C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Морска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риба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најбоље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пацијенте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КВБ</a:t>
            </a: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Доза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 – 3 </a:t>
            </a:r>
            <a:r>
              <a:rPr lang="en-U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lang="en-U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&amp; </a:t>
            </a:r>
            <a:r>
              <a:rPr lang="en-U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DH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комбинација</a:t>
            </a:r>
            <a:endParaRPr lang="sr-Latn-C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пацијенте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хипертриглицеридемијом</a:t>
            </a: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Доза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 – 4 </a:t>
            </a:r>
            <a:r>
              <a:rPr lang="en-U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lang="sr-Latn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&amp; DH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комбинација</a:t>
            </a:r>
            <a:endParaRPr lang="sr-Latn-C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Смањују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ТГ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15 – 40 %</a:t>
            </a:r>
          </a:p>
          <a:p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Препорука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ризика</a:t>
            </a: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Јести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рибу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богату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2000" dirty="0" smtClean="0">
                <a:latin typeface="Verdana" pitchFamily="34" charset="0"/>
              </a:rPr>
              <a:t>ω</a:t>
            </a:r>
            <a:r>
              <a:rPr lang="en-GB" sz="2000" dirty="0" smtClean="0">
                <a:latin typeface="Verdana" pitchFamily="34" charset="0"/>
              </a:rPr>
              <a:t> – 3 </a:t>
            </a:r>
            <a:r>
              <a:rPr lang="sr-Cyrl-RS" sz="2000" dirty="0" smtClean="0">
                <a:latin typeface="Verdana" pitchFamily="34" charset="0"/>
              </a:rPr>
              <a:t>МК</a:t>
            </a:r>
            <a:r>
              <a:rPr lang="sr-Latn-CS" sz="2000" dirty="0" smtClean="0">
                <a:latin typeface="Verdana" pitchFamily="34" charset="0"/>
              </a:rPr>
              <a:t> (</a:t>
            </a:r>
            <a:r>
              <a:rPr lang="sr-Cyrl-RS" sz="2000" dirty="0" smtClean="0">
                <a:latin typeface="Verdana" pitchFamily="34" charset="0"/>
              </a:rPr>
              <a:t>лосос</a:t>
            </a:r>
            <a:r>
              <a:rPr lang="sr-Latn-CS" sz="2000" dirty="0" smtClean="0">
                <a:latin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</a:rPr>
              <a:t>туна</a:t>
            </a:r>
            <a:r>
              <a:rPr lang="sr-Latn-CS" sz="2000" dirty="0" smtClean="0">
                <a:latin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</a:rPr>
              <a:t>сардине</a:t>
            </a:r>
            <a:r>
              <a:rPr lang="sr-Latn-CS" sz="2000" dirty="0" smtClean="0">
                <a:latin typeface="Verdana" pitchFamily="34" charset="0"/>
              </a:rPr>
              <a:t>) </a:t>
            </a:r>
            <a:r>
              <a:rPr lang="sr-Cyrl-RS" sz="2000" dirty="0" smtClean="0">
                <a:latin typeface="Verdana" pitchFamily="34" charset="0"/>
              </a:rPr>
              <a:t>најмање</a:t>
            </a:r>
            <a:r>
              <a:rPr lang="sr-Latn-CS" sz="2000" dirty="0" smtClean="0">
                <a:latin typeface="Verdana" pitchFamily="34" charset="0"/>
              </a:rPr>
              <a:t> 2x </a:t>
            </a:r>
            <a:r>
              <a:rPr lang="sr-Cyrl-RS" sz="2000" dirty="0" smtClean="0">
                <a:latin typeface="Verdana" pitchFamily="34" charset="0"/>
              </a:rPr>
              <a:t>недељно</a:t>
            </a:r>
            <a:r>
              <a:rPr lang="en-GB" sz="2000" dirty="0" smtClean="0">
                <a:latin typeface="Verdana" pitchFamily="34" charset="0"/>
              </a:rPr>
              <a:t/>
            </a:r>
            <a:br>
              <a:rPr lang="en-GB" sz="2000" dirty="0" smtClean="0">
                <a:latin typeface="Verdana" pitchFamily="34" charset="0"/>
              </a:rPr>
            </a:br>
            <a:endParaRPr lang="sr-Latn-C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76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215370" cy="3643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642910" y="5357826"/>
            <a:ext cx="2714644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000" b="1">
                <a:solidFill>
                  <a:srgbClr val="FFFFFF"/>
                </a:solidFill>
                <a:latin typeface="Verdana" pitchFamily="34" charset="0"/>
                <a:cs typeface="Arial" charset="0"/>
              </a:rPr>
              <a:t>β</a:t>
            </a:r>
            <a:r>
              <a:rPr lang="sr-Latn-CS" sz="2000" b="1">
                <a:solidFill>
                  <a:srgbClr val="FFFFFF"/>
                </a:solidFill>
                <a:latin typeface="Verdana" pitchFamily="34" charset="0"/>
                <a:cs typeface="Arial" charset="0"/>
              </a:rPr>
              <a:t> - </a:t>
            </a:r>
            <a:r>
              <a:rPr lang="sr-Cyrl-RS" sz="2000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царотене</a:t>
            </a:r>
            <a:endParaRPr lang="sr-Latn-CS" sz="20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42910" y="5929330"/>
            <a:ext cx="2714644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2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</a:t>
            </a:r>
            <a:r>
              <a:rPr lang="sr-Latn-CS" sz="2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Ц</a:t>
            </a:r>
            <a:endParaRPr lang="sr-Latn-CS" sz="2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28596" y="5357826"/>
            <a:ext cx="8286808" cy="128588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Храна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са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концентрованим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количинама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катехина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побољшава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васкуларну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реактивност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!</a:t>
            </a:r>
            <a:endParaRPr lang="sr-Latn-CS" b="1">
              <a:solidFill>
                <a:srgbClr val="FFFFFF"/>
              </a:solidFill>
              <a:latin typeface="Verdana" pitchFamily="34" charset="0"/>
              <a:cs typeface="Arial" charset="0"/>
            </a:endParaRPr>
          </a:p>
          <a:p>
            <a:pPr algn="ctr"/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План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исхране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за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превенцију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КВБ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требало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би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да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укључује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црно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грожђе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,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црно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вино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,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зелени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чај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,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чоколаду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и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маслиново</a:t>
            </a:r>
            <a:r>
              <a:rPr lang="sr-Latn-C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 </a:t>
            </a:r>
            <a:r>
              <a:rPr lang="sr-Cyrl-RS" b="1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уље</a:t>
            </a:r>
            <a:endParaRPr lang="sr-Latn-CS" b="1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732" name="Title 8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sr-Cyrl-R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</a:t>
            </a:r>
            <a:r>
              <a:rPr lang="en-U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lang="en-U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en-U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40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298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1173163"/>
            <a:ext cx="8229600" cy="5256212"/>
          </a:xfrm>
        </p:spPr>
        <p:txBody>
          <a:bodyPr>
            <a:normAutofit fontScale="92500"/>
          </a:bodyPr>
          <a:lstStyle/>
          <a:p>
            <a:pPr algn="just" eaLnBrk="1" hangingPunct="1">
              <a:spcBef>
                <a:spcPts val="1200"/>
              </a:spcBef>
            </a:pPr>
            <a:r>
              <a:rPr lang="sr-Cyrl-R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линолна</a:t>
            </a:r>
            <a:r>
              <a:rPr lang="sr-Latn-C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киселина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сунцокретово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кукурузно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сојино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бундевино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уље</a:t>
            </a:r>
            <a:endParaRPr lang="sr-Latn-C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ts val="1200"/>
              </a:spcBef>
            </a:pPr>
            <a:r>
              <a:rPr lang="sr-Cyrl-R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алфа</a:t>
            </a:r>
            <a:r>
              <a:rPr lang="sr-Latn-C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линоленска</a:t>
            </a:r>
            <a:r>
              <a:rPr lang="sr-Latn-C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киселина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ланено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сојино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уље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језграстог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воћа</a:t>
            </a:r>
            <a:endParaRPr lang="sr-Latn-C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ts val="1200"/>
              </a:spcBef>
            </a:pPr>
            <a:r>
              <a:rPr lang="sr-Cyrl-R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ЕПА</a:t>
            </a:r>
            <a:r>
              <a:rPr lang="sr-Latn-C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ДХА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масне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морске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рибе</a:t>
            </a:r>
            <a:endParaRPr lang="en-U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ts val="1200"/>
              </a:spcBef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ω-3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ω-6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МК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снижавају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ЛДЛ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endParaRPr lang="sr-Latn-C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ts val="1200"/>
              </a:spcBef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ω-3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МК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имају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значај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регулисању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триглицерида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смањењу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агрегације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тромбоцита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смањењу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вазоконстрикције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вентрикуларних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аритмија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ts val="1200"/>
              </a:spcBef>
            </a:pP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Препорука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већи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масне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морске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рибе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цеђеног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биљног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уља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језграстог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воћа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семенки</a:t>
            </a: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buFontTx/>
              <a:buNone/>
            </a:pPr>
            <a:endParaRPr lang="en-US" sz="2400" smtClean="0"/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428625"/>
            <a:ext cx="8229600" cy="6683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Дијетарни</a:t>
            </a:r>
            <a:r>
              <a:rPr lang="sr-Latn-C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извори</a:t>
            </a:r>
            <a:endParaRPr lang="en-US" sz="40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5223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76250"/>
            <a:ext cx="8229600" cy="8112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Latn-CS" sz="3200" b="1" smtClean="0"/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Антиоксидантни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витамини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минерали</a:t>
            </a:r>
            <a:endParaRPr lang="en-US" sz="32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00188"/>
            <a:ext cx="8229600" cy="48815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Оксидативни</a:t>
            </a:r>
            <a:r>
              <a:rPr lang="sr-Latn-C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стрес</a:t>
            </a:r>
            <a:r>
              <a:rPr lang="sr-Latn-C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један</a:t>
            </a:r>
            <a:r>
              <a:rPr lang="sr-Latn-C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узрочника</a:t>
            </a:r>
            <a:r>
              <a:rPr lang="sr-Latn-C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атеросклеротских</a:t>
            </a:r>
            <a:r>
              <a:rPr lang="sr-Latn-C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обољења</a:t>
            </a:r>
            <a:endParaRPr lang="sr-Latn-CS" sz="2500" u="sng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R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sr-Cyrl-R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sr-Cyrl-R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Ц</a:t>
            </a:r>
            <a:r>
              <a:rPr lang="en-U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селен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сматрају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најважнијим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природним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антиоксидансима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који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налазе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свим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ткивима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ћелијама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организма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где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учествују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одбрани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оксидативних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оштећења</a:t>
            </a:r>
            <a:endParaRPr lang="sr-Latn-C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Много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очекивало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суплементације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антиокисдативним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витаминима</a:t>
            </a:r>
            <a:endParaRPr lang="sr-Latn-C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just" eaLnBrk="1" hangingPunct="1">
              <a:lnSpc>
                <a:spcPct val="90000"/>
              </a:lnSpc>
            </a:pP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Неки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али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сви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епидемиолошки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подаци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подржавају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концепт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антиоксиданси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могу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спрече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оксидацију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липопротеинских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честица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тако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атеросклерозе</a:t>
            </a:r>
            <a:endParaRPr lang="en-U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545828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Дијетарне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интервенције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антиоксидансима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нису</a:t>
            </a:r>
            <a:r>
              <a:rPr lang="sr-Latn-CS" sz="3200" b="1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испуниле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очекивања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en-US" sz="32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Лош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одабир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пацијената</a:t>
            </a:r>
            <a:endParaRPr lang="sr-Latn-CS" sz="27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just" eaLnBrk="1" hangingPunct="1"/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суплементирају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већ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оболели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пацијенти</a:t>
            </a:r>
            <a:endParaRPr lang="sr-Latn-CS" sz="23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/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неуједначене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дозе</a:t>
            </a:r>
            <a:endParaRPr lang="sr-Latn-CS" sz="27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/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дисбаланс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осталих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антиоксиданаса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algn="just" eaLnBrk="1" hangingPunct="1"/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облици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витамина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endParaRPr lang="sr-Latn-CS" sz="27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/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интериндивидуалне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разлике</a:t>
            </a:r>
            <a:endParaRPr lang="sr-Latn-CS" sz="27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buFont typeface="Arial" charset="0"/>
              <a:buNone/>
            </a:pPr>
            <a:endParaRPr lang="sr-Latn-CS" sz="27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/>
            <a:r>
              <a:rPr lang="sr-Cyrl-R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Комбинована</a:t>
            </a:r>
            <a:r>
              <a:rPr lang="sr-Latn-C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суплементација</a:t>
            </a:r>
            <a:r>
              <a:rPr lang="sr-Latn-C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показала</a:t>
            </a:r>
            <a:r>
              <a:rPr lang="sr-Latn-C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боље</a:t>
            </a:r>
            <a:r>
              <a:rPr lang="sr-Latn-C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резултате</a:t>
            </a:r>
            <a:endParaRPr lang="en-US" sz="2700" u="sng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endParaRPr lang="en-US" u="sng" smtClean="0"/>
          </a:p>
        </p:txBody>
      </p:sp>
    </p:spTree>
    <p:extLst>
      <p:ext uri="{BB962C8B-B14F-4D97-AF65-F5344CB8AC3E}">
        <p14:creationId xmlns:p14="http://schemas.microsoft.com/office/powerpoint/2010/main" val="157222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pPr eaLnBrk="1" hangingPunct="1"/>
            <a:r>
              <a:rPr lang="sr-Cyrl-RS" sz="2400" b="1" dirty="0"/>
              <a:t>HOPE </a:t>
            </a:r>
            <a:r>
              <a:rPr lang="sr-Latn-RS" sz="2400" b="1" dirty="0"/>
              <a:t>(</a:t>
            </a:r>
            <a:r>
              <a:rPr lang="sr-Cyrl-RS" sz="2400" b="1" i="1" dirty="0"/>
              <a:t>The Heart Outcomes Prevention Evaluation</a:t>
            </a:r>
            <a:r>
              <a:rPr lang="sr-Latn-RS" sz="2400" b="1" i="1" dirty="0"/>
              <a:t>)</a:t>
            </a:r>
            <a:r>
              <a:rPr lang="sr-Latn-RS" sz="2400" dirty="0"/>
              <a:t/>
            </a:r>
            <a:br>
              <a:rPr lang="sr-Latn-RS" sz="2400" dirty="0"/>
            </a:br>
            <a:r>
              <a:rPr lang="en-CA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Превенција</a:t>
            </a:r>
            <a:r>
              <a:rPr lang="sr-Latn-C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кардиоваскуларних</a:t>
            </a:r>
            <a:r>
              <a:rPr lang="sr-Latn-C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догађаја</a:t>
            </a:r>
            <a:r>
              <a:rPr lang="sr-Latn-C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применом</a:t>
            </a:r>
            <a:r>
              <a:rPr lang="sr-Latn-C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витамина</a:t>
            </a:r>
            <a:r>
              <a:rPr lang="sr-Latn-C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r>
              <a:rPr lang="sr-Latn-C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400 </a:t>
            </a:r>
            <a:r>
              <a:rPr lang="sr-Cyrl-R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sr-Cyrl-R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ј</a:t>
            </a:r>
            <a:r>
              <a:rPr lang="sr-Latn-C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sr-Cyrl-RS" sz="24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endParaRPr lang="en-US" sz="2400" dirty="0" smtClean="0">
              <a:solidFill>
                <a:srgbClr val="FFA31B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9460" name="Group 4"/>
          <p:cNvGraphicFramePr>
            <a:graphicFrameLocks noGrp="1"/>
          </p:cNvGraphicFramePr>
          <p:nvPr/>
        </p:nvGraphicFramePr>
        <p:xfrm>
          <a:off x="500063" y="1571625"/>
          <a:ext cx="7848600" cy="2259330"/>
        </p:xfrm>
        <a:graphic>
          <a:graphicData uri="http://schemas.openxmlformats.org/drawingml/2006/table">
            <a:tbl>
              <a:tblPr/>
              <a:tblGrid>
                <a:gridCol w="2286000"/>
                <a:gridCol w="1295400"/>
                <a:gridCol w="1371600"/>
                <a:gridCol w="1981200"/>
                <a:gridCol w="914400"/>
              </a:tblGrid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Ishod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k</a:t>
                      </a: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tiv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na</a:t>
                      </a: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terap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ija</a:t>
                      </a: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Placebo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Relative risk (95% CI)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Primar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ni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ishod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(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smrt zbog KV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uzroka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, MI, 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moždani udar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 (%)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772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(1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6,2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739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(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15,5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1,05</a:t>
                      </a:r>
                      <a:endParaRPr kumimoji="0" lang="en-CA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(0.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95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-1.</a:t>
                      </a: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16</a:t>
                      </a:r>
                      <a:r>
                        <a:rPr kumimoji="0" lang="en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0.33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879" name="Line 29"/>
          <p:cNvSpPr>
            <a:spLocks noChangeShapeType="1"/>
          </p:cNvSpPr>
          <p:nvPr/>
        </p:nvSpPr>
        <p:spPr bwMode="auto">
          <a:xfrm>
            <a:off x="571500" y="2214563"/>
            <a:ext cx="7715250" cy="46037"/>
          </a:xfrm>
          <a:prstGeom prst="line">
            <a:avLst/>
          </a:prstGeom>
          <a:noFill/>
          <a:ln w="28575">
            <a:solidFill>
              <a:srgbClr val="FFA31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0" name="Line 30"/>
          <p:cNvSpPr>
            <a:spLocks noChangeShapeType="1"/>
          </p:cNvSpPr>
          <p:nvPr/>
        </p:nvSpPr>
        <p:spPr bwMode="auto">
          <a:xfrm>
            <a:off x="500063" y="3643313"/>
            <a:ext cx="7786687" cy="46037"/>
          </a:xfrm>
          <a:prstGeom prst="line">
            <a:avLst/>
          </a:prstGeom>
          <a:noFill/>
          <a:ln w="28575">
            <a:solidFill>
              <a:srgbClr val="FFA31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1" name="Text Box 31"/>
          <p:cNvSpPr txBox="1">
            <a:spLocks noChangeArrowheads="1"/>
          </p:cNvSpPr>
          <p:nvPr/>
        </p:nvSpPr>
        <p:spPr bwMode="auto">
          <a:xfrm>
            <a:off x="228600" y="4003675"/>
            <a:ext cx="88979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dirty="0">
                <a:latin typeface="Verdana" pitchFamily="34" charset="0"/>
              </a:rPr>
              <a:t>9541</a:t>
            </a:r>
            <a:r>
              <a:rPr lang="en-US" dirty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пацијент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из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Latn-CS" dirty="0">
                <a:latin typeface="Verdana" pitchFamily="34" charset="0"/>
              </a:rPr>
              <a:t>19 </a:t>
            </a:r>
            <a:r>
              <a:rPr lang="sr-Cyrl-RS" dirty="0" smtClean="0">
                <a:latin typeface="Verdana" pitchFamily="34" charset="0"/>
              </a:rPr>
              <a:t>земаља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са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кардиоваскуларном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болешћу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или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дијабетес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мелитусом</a:t>
            </a:r>
            <a:r>
              <a:rPr lang="sr-Latn-CS" dirty="0" smtClean="0">
                <a:latin typeface="Verdana" pitchFamily="34" charset="0"/>
              </a:rPr>
              <a:t>; </a:t>
            </a:r>
            <a:r>
              <a:rPr lang="sr-Cyrl-RS" dirty="0" smtClean="0">
                <a:latin typeface="Verdana" pitchFamily="34" charset="0"/>
              </a:rPr>
              <a:t>у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просеку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трајање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</a:rPr>
              <a:t>од</a:t>
            </a:r>
            <a:r>
              <a:rPr lang="sr-Latn-CS" dirty="0" smtClean="0">
                <a:latin typeface="Verdana" pitchFamily="34" charset="0"/>
              </a:rPr>
              <a:t> </a:t>
            </a:r>
            <a:r>
              <a:rPr lang="sr-Latn-CS" dirty="0">
                <a:latin typeface="Verdana" pitchFamily="34" charset="0"/>
              </a:rPr>
              <a:t>4,5 </a:t>
            </a:r>
            <a:r>
              <a:rPr lang="sr-Cyrl-RS" dirty="0" smtClean="0">
                <a:latin typeface="Verdana" pitchFamily="34" charset="0"/>
              </a:rPr>
              <a:t>година</a:t>
            </a:r>
            <a:endParaRPr lang="en-US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559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71500" y="1857375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mtClean="0"/>
              <a:t>Хомоцистеин</a:t>
            </a:r>
            <a:endParaRPr lang="en-US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5357813" y="1928813"/>
            <a:ext cx="2514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mtClean="0"/>
              <a:t>Метионин</a:t>
            </a:r>
            <a:endParaRPr lang="en-US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971800" y="297180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mtClean="0"/>
              <a:t>Фолат</a:t>
            </a:r>
            <a:r>
              <a:rPr lang="en-US" smtClean="0"/>
              <a:t>, </a:t>
            </a:r>
            <a:r>
              <a:rPr lang="sr-Cyrl-RS" smtClean="0"/>
              <a:t>Б</a:t>
            </a:r>
            <a:r>
              <a:rPr lang="en-US" smtClean="0"/>
              <a:t>12</a:t>
            </a:r>
            <a:r>
              <a:rPr lang="en-US"/>
              <a:t>, </a:t>
            </a:r>
            <a:r>
              <a:rPr lang="sr-Cyrl-RS" smtClean="0"/>
              <a:t>Б</a:t>
            </a:r>
            <a:r>
              <a:rPr lang="en-US" smtClean="0"/>
              <a:t>6</a:t>
            </a:r>
            <a:endParaRPr lang="en-US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57200" y="3886200"/>
            <a:ext cx="381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mtClean="0"/>
              <a:t>Атеросклероза</a:t>
            </a:r>
            <a:endParaRPr lang="en-US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2667000" y="1524000"/>
            <a:ext cx="3810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mtClean="0"/>
              <a:t>Метионин</a:t>
            </a:r>
            <a:r>
              <a:rPr lang="en-US" smtClean="0"/>
              <a:t> </a:t>
            </a:r>
            <a:r>
              <a:rPr lang="sr-Cyrl-RS" smtClean="0"/>
              <a:t>синтетаза</a:t>
            </a:r>
            <a:endParaRPr 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2786063" y="2071688"/>
            <a:ext cx="2209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1500188" y="2643188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 flipV="1">
            <a:off x="3929063" y="2357438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25"/>
          <p:cNvSpPr>
            <a:spLocks noChangeArrowheads="1"/>
          </p:cNvSpPr>
          <p:nvPr/>
        </p:nvSpPr>
        <p:spPr bwMode="auto">
          <a:xfrm>
            <a:off x="2786063" y="2857500"/>
            <a:ext cx="2500312" cy="519113"/>
          </a:xfrm>
          <a:prstGeom prst="ellips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sr-Latn-CS"/>
          </a:p>
        </p:txBody>
      </p:sp>
      <p:sp>
        <p:nvSpPr>
          <p:cNvPr id="3789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6,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12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фолна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киселина</a:t>
            </a:r>
            <a:endParaRPr lang="en-US" sz="32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7900" name="Text Box 14"/>
          <p:cNvSpPr txBox="1">
            <a:spLocks noChangeArrowheads="1"/>
          </p:cNvSpPr>
          <p:nvPr/>
        </p:nvSpPr>
        <p:spPr bwMode="auto">
          <a:xfrm>
            <a:off x="684213" y="4581525"/>
            <a:ext cx="76327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Cyrl-RS" sz="2000" smtClean="0">
                <a:latin typeface="Verdana" pitchFamily="34" charset="0"/>
              </a:rPr>
              <a:t>Имају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улогу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у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метаболизму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хомоцистеина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који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се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сматра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једним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од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фактора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ризика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за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КВО</a:t>
            </a:r>
            <a:r>
              <a:rPr lang="sr-Latn-CS" sz="2000" smtClean="0">
                <a:latin typeface="Verdana" pitchFamily="34" charset="0"/>
              </a:rPr>
              <a:t>, </a:t>
            </a:r>
            <a:r>
              <a:rPr lang="sr-Cyrl-RS" sz="2000" smtClean="0">
                <a:latin typeface="Verdana" pitchFamily="34" charset="0"/>
              </a:rPr>
              <a:t>мада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за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то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још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увек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не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постоји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довољно</a:t>
            </a:r>
            <a:r>
              <a:rPr lang="sr-Latn-CS" sz="2000" smtClean="0">
                <a:latin typeface="Verdana" pitchFamily="34" charset="0"/>
              </a:rPr>
              <a:t> </a:t>
            </a:r>
            <a:r>
              <a:rPr lang="sr-Cyrl-RS" sz="2000" smtClean="0">
                <a:latin typeface="Verdana" pitchFamily="34" charset="0"/>
              </a:rPr>
              <a:t>доказа</a:t>
            </a:r>
            <a:r>
              <a:rPr lang="sr-Latn-CS" smtClean="0"/>
              <a:t>. </a:t>
            </a:r>
            <a:endParaRPr lang="sr-Latn-CS"/>
          </a:p>
          <a:p>
            <a:pPr>
              <a:spcBef>
                <a:spcPct val="500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475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Дијетотерапија</a:t>
            </a:r>
            <a:br>
              <a:rPr lang="en-US" smtClean="0"/>
            </a:br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07950" y="2287588"/>
            <a:ext cx="8856663" cy="4525962"/>
          </a:xfrm>
        </p:spPr>
        <p:txBody>
          <a:bodyPr/>
          <a:lstStyle/>
          <a:p>
            <a:r>
              <a:rPr lang="en-US" smtClean="0"/>
              <a:t>Ублажавање симптома и знакова болести</a:t>
            </a:r>
          </a:p>
          <a:p>
            <a:r>
              <a:rPr lang="en-US" smtClean="0"/>
              <a:t> Спречавање компликација</a:t>
            </a:r>
          </a:p>
          <a:p>
            <a:r>
              <a:rPr lang="en-US" smtClean="0"/>
              <a:t>Удружени терапијски ефекти са фармакотерапијом</a:t>
            </a:r>
          </a:p>
          <a:p>
            <a:r>
              <a:rPr lang="en-US" smtClean="0"/>
              <a:t>Удружени терапијски ефекти са хируршком терапијом</a:t>
            </a:r>
          </a:p>
          <a:p>
            <a:r>
              <a:rPr lang="en-US" smtClean="0"/>
              <a:t>Парцијална парентерална исхрана</a:t>
            </a:r>
          </a:p>
          <a:p>
            <a:r>
              <a:rPr lang="en-US" smtClean="0"/>
              <a:t>Тотална парентерална исхрана</a:t>
            </a:r>
          </a:p>
        </p:txBody>
      </p:sp>
    </p:spTree>
    <p:extLst>
      <p:ext uri="{BB962C8B-B14F-4D97-AF65-F5344CB8AC3E}">
        <p14:creationId xmlns:p14="http://schemas.microsoft.com/office/powerpoint/2010/main" val="214625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pPr eaLnBrk="1" hangingPunct="1"/>
            <a:r>
              <a:rPr lang="en-US" sz="2500" b="1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HOPE</a:t>
            </a:r>
            <a:r>
              <a:rPr lang="en-CA" sz="2500" b="1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-2</a:t>
            </a:r>
            <a:r>
              <a:rPr lang="sr-Latn-CS" sz="2500" b="1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Превенција</a:t>
            </a:r>
            <a:r>
              <a:rPr lang="sr-Latn-C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кардиоваскуларних</a:t>
            </a:r>
            <a:r>
              <a:rPr lang="sr-Latn-C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догађаја</a:t>
            </a:r>
            <a:r>
              <a:rPr lang="sr-Latn-C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применом</a:t>
            </a:r>
            <a:r>
              <a:rPr lang="sr-Latn-C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фолне</a:t>
            </a:r>
            <a:r>
              <a:rPr lang="sr-Latn-C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киселине</a:t>
            </a:r>
            <a:r>
              <a:rPr lang="en-CA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витамина</a:t>
            </a:r>
            <a:r>
              <a:rPr lang="en-CA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</a:t>
            </a:r>
            <a:r>
              <a:rPr lang="en-US" sz="2500" baseline="-250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en-CA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CA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</a:t>
            </a:r>
            <a:r>
              <a:rPr lang="en-US" sz="2500" baseline="-25000" dirty="0" smtClean="0">
                <a:solidFill>
                  <a:srgbClr val="FFA31B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12</a:t>
            </a:r>
            <a:endParaRPr lang="en-US" sz="2500" dirty="0" smtClean="0">
              <a:solidFill>
                <a:srgbClr val="FFA31B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0" y="6303963"/>
            <a:ext cx="9144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ts val="1800"/>
              </a:lnSpc>
              <a:spcBef>
                <a:spcPct val="50000"/>
              </a:spcBef>
            </a:pPr>
            <a:r>
              <a:rPr lang="en-CA" sz="1600" b="1" i="1">
                <a:latin typeface="Verdana" pitchFamily="34" charset="0"/>
              </a:rPr>
              <a:t> </a:t>
            </a:r>
            <a:r>
              <a:rPr lang="en-CA" sz="1600" i="1">
                <a:latin typeface="Verdana" pitchFamily="34" charset="0"/>
              </a:rPr>
              <a:t> 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Тхе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Хеарт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Оутцомес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Превентион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Евалуатион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 (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ХОПЕ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) </a:t>
            </a:r>
            <a:r>
              <a:rPr lang="en-CA" sz="1600" i="1">
                <a:solidFill>
                  <a:srgbClr val="FFA31B"/>
                </a:solidFill>
                <a:latin typeface="Verdana" pitchFamily="34" charset="0"/>
              </a:rPr>
              <a:t>2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Инвестигаторс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.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Н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Енгл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Ј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 </a:t>
            </a:r>
            <a:r>
              <a:rPr lang="sr-Cyrl-RS" sz="1600" i="1" smtClean="0">
                <a:solidFill>
                  <a:srgbClr val="FFA31B"/>
                </a:solidFill>
                <a:latin typeface="Verdana" pitchFamily="34" charset="0"/>
              </a:rPr>
              <a:t>Мед</a:t>
            </a:r>
            <a:r>
              <a:rPr lang="en-CA" sz="1600" i="1" smtClean="0">
                <a:solidFill>
                  <a:srgbClr val="FFA31B"/>
                </a:solidFill>
                <a:latin typeface="Verdana" pitchFamily="34" charset="0"/>
              </a:rPr>
              <a:t> </a:t>
            </a:r>
            <a:r>
              <a:rPr lang="en-CA" sz="1600" i="1">
                <a:solidFill>
                  <a:srgbClr val="FFA31B"/>
                </a:solidFill>
                <a:latin typeface="Verdana" pitchFamily="34" charset="0"/>
              </a:rPr>
              <a:t>2006.</a:t>
            </a:r>
          </a:p>
        </p:txBody>
      </p:sp>
      <p:graphicFrame>
        <p:nvGraphicFramePr>
          <p:cNvPr id="19460" name="Group 4"/>
          <p:cNvGraphicFramePr>
            <a:graphicFrameLocks noGrp="1"/>
          </p:cNvGraphicFramePr>
          <p:nvPr/>
        </p:nvGraphicFramePr>
        <p:xfrm>
          <a:off x="357188" y="1295400"/>
          <a:ext cx="8482012" cy="2259330"/>
        </p:xfrm>
        <a:graphic>
          <a:graphicData uri="http://schemas.openxmlformats.org/drawingml/2006/table">
            <a:tbl>
              <a:tblPr/>
              <a:tblGrid>
                <a:gridCol w="2643187"/>
                <a:gridCol w="1227138"/>
                <a:gridCol w="1482725"/>
                <a:gridCol w="2141537"/>
                <a:gridCol w="987425"/>
              </a:tblGrid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Ishod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k</a:t>
                      </a: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tiv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na</a:t>
                      </a: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terap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ija</a:t>
                      </a: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Placebo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Relative risk (95% CI)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Primar</a:t>
                      </a: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ni</a:t>
                      </a: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ishod</a:t>
                      </a: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(</a:t>
                      </a: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smrt zbog KV</a:t>
                      </a: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uzroka</a:t>
                      </a: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, MI, </a:t>
                      </a:r>
                      <a:r>
                        <a:rPr kumimoji="0" lang="sr-Latn-C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moždani udar</a:t>
                      </a: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n (%)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519 (18.8)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547 (19.8)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0.95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(0.84-1.07)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0.41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27" name="Line 29"/>
          <p:cNvSpPr>
            <a:spLocks noChangeShapeType="1"/>
          </p:cNvSpPr>
          <p:nvPr/>
        </p:nvSpPr>
        <p:spPr bwMode="auto">
          <a:xfrm>
            <a:off x="1066800" y="1995488"/>
            <a:ext cx="7543800" cy="0"/>
          </a:xfrm>
          <a:prstGeom prst="line">
            <a:avLst/>
          </a:prstGeom>
          <a:noFill/>
          <a:ln w="28575">
            <a:solidFill>
              <a:srgbClr val="FFA31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8" name="Line 30"/>
          <p:cNvSpPr>
            <a:spLocks noChangeShapeType="1"/>
          </p:cNvSpPr>
          <p:nvPr/>
        </p:nvSpPr>
        <p:spPr bwMode="auto">
          <a:xfrm>
            <a:off x="1066800" y="3733800"/>
            <a:ext cx="7543800" cy="0"/>
          </a:xfrm>
          <a:prstGeom prst="line">
            <a:avLst/>
          </a:prstGeom>
          <a:noFill/>
          <a:ln w="28575">
            <a:solidFill>
              <a:srgbClr val="FFA31B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9" name="Text Box 31"/>
          <p:cNvSpPr txBox="1">
            <a:spLocks noChangeArrowheads="1"/>
          </p:cNvSpPr>
          <p:nvPr/>
        </p:nvSpPr>
        <p:spPr bwMode="auto">
          <a:xfrm>
            <a:off x="246063" y="3857625"/>
            <a:ext cx="53260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sr-Latn-CS">
                <a:latin typeface="Verdana" pitchFamily="34" charset="0"/>
              </a:rPr>
              <a:t> </a:t>
            </a:r>
            <a:r>
              <a:rPr lang="en-US">
                <a:latin typeface="Verdana" pitchFamily="34" charset="0"/>
              </a:rPr>
              <a:t>5522 </a:t>
            </a:r>
            <a:r>
              <a:rPr lang="sr-Cyrl-RS" smtClean="0">
                <a:latin typeface="Verdana" pitchFamily="34" charset="0"/>
              </a:rPr>
              <a:t>пацијента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en-US">
                <a:latin typeface="Verdana" pitchFamily="34" charset="0"/>
              </a:rPr>
              <a:t>&gt;58</a:t>
            </a:r>
            <a:r>
              <a:rPr lang="sr-Latn-CS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година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са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КВБ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или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дијабетес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мелитусом</a:t>
            </a:r>
            <a:r>
              <a:rPr lang="en-US" smtClean="0">
                <a:latin typeface="Verdana" pitchFamily="34" charset="0"/>
              </a:rPr>
              <a:t>; </a:t>
            </a:r>
            <a:endParaRPr lang="sr-Latn-CS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sr-Latn-CS">
                <a:latin typeface="Verdana" pitchFamily="34" charset="0"/>
              </a:rPr>
              <a:t> 5 </a:t>
            </a:r>
            <a:r>
              <a:rPr lang="sr-Cyrl-RS" smtClean="0">
                <a:latin typeface="Verdana" pitchFamily="34" charset="0"/>
              </a:rPr>
              <a:t>година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примене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фолне</a:t>
            </a:r>
            <a:r>
              <a:rPr lang="en-U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киселине</a:t>
            </a:r>
            <a:r>
              <a:rPr lang="en-US" smtClean="0">
                <a:latin typeface="Verdana" pitchFamily="34" charset="0"/>
              </a:rPr>
              <a:t> 2.5</a:t>
            </a:r>
            <a:r>
              <a:rPr lang="sr-Cyrl-RS" smtClean="0">
                <a:latin typeface="Verdana" pitchFamily="34" charset="0"/>
              </a:rPr>
              <a:t>мг</a:t>
            </a:r>
            <a:r>
              <a:rPr lang="en-US" smtClean="0">
                <a:latin typeface="Verdana" pitchFamily="34" charset="0"/>
              </a:rPr>
              <a:t>, </a:t>
            </a:r>
            <a:r>
              <a:rPr lang="sr-Cyrl-RS" smtClean="0">
                <a:latin typeface="Verdana" pitchFamily="34" charset="0"/>
              </a:rPr>
              <a:t>витамина</a:t>
            </a:r>
            <a:r>
              <a:rPr lang="en-U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Б</a:t>
            </a:r>
            <a:r>
              <a:rPr lang="en-US" baseline="-25000" smtClean="0">
                <a:latin typeface="Verdana" pitchFamily="34" charset="0"/>
              </a:rPr>
              <a:t>6</a:t>
            </a:r>
            <a:r>
              <a:rPr lang="en-US" smtClean="0">
                <a:latin typeface="Verdana" pitchFamily="34" charset="0"/>
              </a:rPr>
              <a:t> 50</a:t>
            </a:r>
            <a:r>
              <a:rPr lang="sr-Cyrl-RS" smtClean="0">
                <a:latin typeface="Verdana" pitchFamily="34" charset="0"/>
              </a:rPr>
              <a:t>мг</a:t>
            </a:r>
            <a:r>
              <a:rPr lang="en-US" smtClean="0">
                <a:latin typeface="Verdana" pitchFamily="34" charset="0"/>
              </a:rPr>
              <a:t>, </a:t>
            </a:r>
            <a:r>
              <a:rPr lang="sr-Cyrl-RS" smtClean="0">
                <a:latin typeface="Verdana" pitchFamily="34" charset="0"/>
              </a:rPr>
              <a:t>витамина</a:t>
            </a:r>
            <a:r>
              <a:rPr lang="en-U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Б</a:t>
            </a:r>
            <a:r>
              <a:rPr lang="en-US" baseline="-25000" smtClean="0">
                <a:latin typeface="Verdana" pitchFamily="34" charset="0"/>
              </a:rPr>
              <a:t>12</a:t>
            </a:r>
            <a:r>
              <a:rPr lang="en-US" smtClean="0">
                <a:latin typeface="Verdana" pitchFamily="34" charset="0"/>
              </a:rPr>
              <a:t> 1</a:t>
            </a:r>
            <a:r>
              <a:rPr lang="sr-Cyrl-RS" smtClean="0">
                <a:latin typeface="Verdana" pitchFamily="34" charset="0"/>
              </a:rPr>
              <a:t>мг</a:t>
            </a:r>
            <a:endParaRPr lang="en-US">
              <a:latin typeface="Verdana" pitchFamily="34" charset="0"/>
            </a:endParaRPr>
          </a:p>
          <a:p>
            <a:pPr>
              <a:buFont typeface="Arial" charset="0"/>
              <a:buChar char="•"/>
            </a:pPr>
            <a:r>
              <a:rPr lang="sr-Latn-CS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Хомоцистеин</a:t>
            </a:r>
            <a:r>
              <a:rPr lang="en-U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смањен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</a:rPr>
              <a:t>за</a:t>
            </a:r>
            <a:r>
              <a:rPr lang="sr-Latn-CS" smtClean="0">
                <a:latin typeface="Verdana" pitchFamily="34" charset="0"/>
              </a:rPr>
              <a:t> </a:t>
            </a:r>
            <a:r>
              <a:rPr lang="en-US">
                <a:latin typeface="Verdana" pitchFamily="34" charset="0"/>
              </a:rPr>
              <a:t>0.3 </a:t>
            </a:r>
            <a:r>
              <a:rPr lang="sr-Cyrl-RS" smtClean="0">
                <a:latin typeface="Verdana" pitchFamily="34" charset="0"/>
              </a:rPr>
              <a:t>мг</a:t>
            </a:r>
            <a:r>
              <a:rPr lang="en-US" smtClean="0">
                <a:latin typeface="Verdana" pitchFamily="34" charset="0"/>
              </a:rPr>
              <a:t>/</a:t>
            </a:r>
            <a:r>
              <a:rPr lang="sr-Cyrl-RS" smtClean="0">
                <a:latin typeface="Verdana" pitchFamily="34" charset="0"/>
              </a:rPr>
              <a:t>Л</a:t>
            </a:r>
            <a:endParaRPr lang="en-US">
              <a:latin typeface="Verdana" pitchFamily="34" charset="0"/>
            </a:endParaRPr>
          </a:p>
        </p:txBody>
      </p:sp>
      <p:pic>
        <p:nvPicPr>
          <p:cNvPr id="389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2928938"/>
            <a:ext cx="298767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2703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lang="en-US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Све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више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доказа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који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говоре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прилог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дефицит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витамина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вези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повећаном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инциденцом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КВО</a:t>
            </a:r>
            <a:endParaRPr lang="sr-Latn-C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30-50 %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популације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дефицит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епидемија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Независан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механизам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деловања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хипертензију</a:t>
            </a:r>
            <a:endParaRPr lang="sr-Latn-C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Нивои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25-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метаболита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прави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показатељи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нивоа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</a:t>
            </a:r>
            <a:r>
              <a:rPr lang="sr-Latn-C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endParaRPr lang="sr-Latn-C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3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  <a:noFill/>
        </p:spPr>
        <p:txBody>
          <a:bodyPr/>
          <a:lstStyle/>
          <a:p>
            <a:pPr eaLnBrk="1" hangingPunct="1"/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</a:t>
            </a:r>
            <a:r>
              <a:rPr lang="en-U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lang="en-U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морталитет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без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обзира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узрок</a:t>
            </a:r>
            <a:endParaRPr lang="en-US" sz="33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600200"/>
            <a:ext cx="4038600" cy="4525963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	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Особе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ниским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витамином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25-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имале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2,34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пута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повећани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смрти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без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обзира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узрок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поређењу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особама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које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имале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нормалне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(30 </a:t>
            </a:r>
            <a:r>
              <a:rPr lang="en-US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ng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/ml)</a:t>
            </a: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type="chart" sz="half" idx="4294967295"/>
          </p:nvPr>
        </p:nvGraphicFramePr>
        <p:xfrm>
          <a:off x="4953000" y="1524000"/>
          <a:ext cx="3741738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r:id="rId5" imgW="3737172" imgH="4194412" progId="">
                  <p:embed/>
                </p:oleObj>
              </mc:Choice>
              <mc:Fallback>
                <p:oleObj r:id="rId5" imgW="3737172" imgH="4194412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524000"/>
                        <a:ext cx="3741738" cy="419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 rot="16200000">
            <a:off x="2912269" y="3105835"/>
            <a:ext cx="3714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mtClean="0"/>
              <a:t>Морталиет</a:t>
            </a:r>
            <a:r>
              <a:rPr lang="sr-Latn-CS" smtClean="0"/>
              <a:t> </a:t>
            </a:r>
            <a:r>
              <a:rPr lang="sr-Cyrl-RS" smtClean="0"/>
              <a:t>без</a:t>
            </a:r>
            <a:r>
              <a:rPr lang="sr-Latn-CS" smtClean="0"/>
              <a:t> </a:t>
            </a:r>
            <a:r>
              <a:rPr lang="sr-Cyrl-RS" smtClean="0"/>
              <a:t>обзира</a:t>
            </a:r>
            <a:r>
              <a:rPr lang="sr-Latn-CS" smtClean="0"/>
              <a:t> </a:t>
            </a:r>
            <a:r>
              <a:rPr lang="sr-Cyrl-RS" smtClean="0"/>
              <a:t>на</a:t>
            </a:r>
            <a:r>
              <a:rPr lang="sr-Latn-CS" smtClean="0"/>
              <a:t> </a:t>
            </a:r>
            <a:r>
              <a:rPr lang="sr-Cyrl-RS" smtClean="0"/>
              <a:t>узрок</a:t>
            </a:r>
            <a:r>
              <a:rPr lang="sr-Latn-CS" smtClean="0"/>
              <a:t>(</a:t>
            </a:r>
            <a:r>
              <a:rPr lang="sr-Cyrl-RS" smtClean="0"/>
              <a:t>РР</a:t>
            </a:r>
            <a:r>
              <a:rPr lang="en-US" smtClean="0"/>
              <a:t>)</a:t>
            </a:r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410200" y="5562600"/>
            <a:ext cx="3048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mtClean="0"/>
              <a:t>Серум</a:t>
            </a:r>
            <a:r>
              <a:rPr lang="en-US" smtClean="0"/>
              <a:t> </a:t>
            </a:r>
            <a:r>
              <a:rPr lang="sr-Cyrl-RS" smtClean="0"/>
              <a:t>ски</a:t>
            </a:r>
            <a:r>
              <a:rPr lang="sr-Latn-CS" smtClean="0"/>
              <a:t> </a:t>
            </a:r>
            <a:r>
              <a:rPr lang="sr-Cyrl-RS" smtClean="0"/>
              <a:t>витамин</a:t>
            </a:r>
            <a:r>
              <a:rPr lang="en-US" smtClean="0"/>
              <a:t> </a:t>
            </a:r>
            <a:r>
              <a:rPr lang="sr-Cyrl-RS" smtClean="0"/>
              <a:t>Д</a:t>
            </a:r>
            <a:r>
              <a:rPr lang="en-US" smtClean="0"/>
              <a:t> </a:t>
            </a:r>
            <a:r>
              <a:rPr lang="sr-Cyrl-RS" smtClean="0"/>
              <a:t>статус</a:t>
            </a:r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791200" y="1752600"/>
            <a:ext cx="1709738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mtClean="0"/>
              <a:t>н</a:t>
            </a:r>
            <a:r>
              <a:rPr lang="en-US" smtClean="0"/>
              <a:t> </a:t>
            </a:r>
            <a:r>
              <a:rPr lang="en-US"/>
              <a:t>= 3,258, </a:t>
            </a:r>
            <a:endParaRPr lang="sr-Latn-CS"/>
          </a:p>
          <a:p>
            <a:pPr>
              <a:spcBef>
                <a:spcPct val="50000"/>
              </a:spcBef>
            </a:pPr>
            <a:r>
              <a:rPr lang="en-US" smtClean="0"/>
              <a:t>7.7-</a:t>
            </a:r>
            <a:r>
              <a:rPr lang="sr-Cyrl-RS" smtClean="0"/>
              <a:t>година</a:t>
            </a:r>
            <a:r>
              <a:rPr lang="en-US" smtClean="0"/>
              <a:t> </a:t>
            </a:r>
            <a:r>
              <a:rPr lang="sr-Cyrl-RS" smtClean="0"/>
              <a:t>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99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40105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</a:t>
            </a:r>
            <a:r>
              <a:rPr lang="en-U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lang="en-U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морталитет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без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обзира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узрок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код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људи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без</a:t>
            </a:r>
            <a:r>
              <a:rPr lang="en-U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болести</a:t>
            </a:r>
            <a:r>
              <a:rPr lang="sr-Latn-C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срца</a:t>
            </a:r>
            <a:endParaRPr lang="en-US" sz="33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600200"/>
            <a:ext cx="4038600" cy="4525963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z="2800" dirty="0" smtClean="0"/>
              <a:t>	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субгрупи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693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особе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без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коронарне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болести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срца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разлика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била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још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драматичнија</a:t>
            </a: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/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4,6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пута</a:t>
            </a:r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већи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смрти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код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особа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ниским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витамином</a:t>
            </a:r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</a:t>
            </a:r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 (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доњих</a:t>
            </a:r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25%)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поређењу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адекватним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нивоом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горњих</a:t>
            </a:r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25%).</a:t>
            </a:r>
          </a:p>
          <a:p>
            <a:pPr lvl="1" eaLnBrk="1" hangingPunct="1"/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Дефицијенција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&lt;10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нг</a:t>
            </a:r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мЛ</a:t>
            </a:r>
            <a:endParaRPr lang="en-US" sz="1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Адекватна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концетрација</a:t>
            </a:r>
            <a:r>
              <a:rPr lang="sr-Latn-C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en-US" sz="1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30+ </a:t>
            </a:r>
            <a:r>
              <a:rPr lang="en-US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ng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/ml</a:t>
            </a:r>
            <a:endParaRPr lang="en-US" sz="17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type="chart" sz="half" idx="4294967295"/>
          </p:nvPr>
        </p:nvGraphicFramePr>
        <p:xfrm>
          <a:off x="4948238" y="1600200"/>
          <a:ext cx="37338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Chart" r:id="rId4" imgW="4038480" imgH="4533840" progId="">
                  <p:embed followColorScheme="full"/>
                </p:oleObj>
              </mc:Choice>
              <mc:Fallback>
                <p:oleObj name="Chart" r:id="rId4" imgW="4038480" imgH="4533840" progId="">
                  <p:embed followColorScheme="full"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238" y="1600200"/>
                        <a:ext cx="3733800" cy="419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5"/>
          <p:cNvSpPr txBox="1">
            <a:spLocks noChangeArrowheads="1"/>
          </p:cNvSpPr>
          <p:nvPr/>
        </p:nvSpPr>
        <p:spPr bwMode="auto">
          <a:xfrm rot="16200000">
            <a:off x="2828131" y="2755212"/>
            <a:ext cx="3857625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mtClean="0"/>
              <a:t>Морталиет</a:t>
            </a:r>
            <a:r>
              <a:rPr lang="sr-Latn-CS" smtClean="0"/>
              <a:t> </a:t>
            </a:r>
            <a:r>
              <a:rPr lang="sr-Cyrl-RS" smtClean="0"/>
              <a:t>без</a:t>
            </a:r>
            <a:r>
              <a:rPr lang="sr-Latn-CS" smtClean="0"/>
              <a:t> </a:t>
            </a:r>
            <a:r>
              <a:rPr lang="sr-Cyrl-RS" smtClean="0"/>
              <a:t>обзира</a:t>
            </a:r>
            <a:r>
              <a:rPr lang="sr-Latn-CS" smtClean="0"/>
              <a:t> </a:t>
            </a:r>
            <a:r>
              <a:rPr lang="sr-Cyrl-RS" smtClean="0"/>
              <a:t>на</a:t>
            </a:r>
            <a:r>
              <a:rPr lang="sr-Latn-CS" smtClean="0"/>
              <a:t> </a:t>
            </a:r>
            <a:r>
              <a:rPr lang="sr-Cyrl-RS" smtClean="0"/>
              <a:t>узрок</a:t>
            </a:r>
            <a:r>
              <a:rPr lang="sr-Latn-CS" smtClean="0"/>
              <a:t>(</a:t>
            </a:r>
            <a:r>
              <a:rPr lang="sr-Cyrl-RS" smtClean="0"/>
              <a:t>РР</a:t>
            </a:r>
            <a:r>
              <a:rPr lang="en-US" smtClean="0"/>
              <a:t>)</a:t>
            </a:r>
            <a:endParaRPr lang="en-US"/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410200" y="5638800"/>
            <a:ext cx="3048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mtClean="0"/>
              <a:t>Серумски</a:t>
            </a:r>
            <a:r>
              <a:rPr lang="sr-Latn-CS" smtClean="0"/>
              <a:t> </a:t>
            </a:r>
            <a:r>
              <a:rPr lang="sr-Cyrl-RS" smtClean="0"/>
              <a:t>витамин</a:t>
            </a:r>
            <a:r>
              <a:rPr lang="en-US" smtClean="0"/>
              <a:t> </a:t>
            </a:r>
            <a:r>
              <a:rPr lang="sr-Cyrl-RS" smtClean="0"/>
              <a:t>Д</a:t>
            </a:r>
            <a:r>
              <a:rPr lang="en-US" smtClean="0"/>
              <a:t> </a:t>
            </a:r>
            <a:r>
              <a:rPr lang="sr-Cyrl-RS" smtClean="0"/>
              <a:t>статус</a:t>
            </a:r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791200" y="1828800"/>
            <a:ext cx="1447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mtClean="0"/>
              <a:t>н</a:t>
            </a:r>
            <a:r>
              <a:rPr lang="en-US" smtClean="0"/>
              <a:t> </a:t>
            </a:r>
            <a:r>
              <a:rPr lang="en-US"/>
              <a:t>= 693, </a:t>
            </a:r>
            <a:br>
              <a:rPr lang="en-US"/>
            </a:br>
            <a:r>
              <a:rPr lang="en-US" smtClean="0"/>
              <a:t>7.7-</a:t>
            </a:r>
            <a:r>
              <a:rPr lang="sr-Cyrl-RS" smtClean="0"/>
              <a:t>година</a:t>
            </a:r>
            <a:r>
              <a:rPr lang="sr-Latn-CS" smtClean="0"/>
              <a:t> </a:t>
            </a:r>
            <a:r>
              <a:rPr lang="sr-Cyrl-RS" smtClean="0"/>
              <a:t>студије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473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Минералне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материје</a:t>
            </a:r>
            <a:endParaRPr lang="en-US" sz="32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spcBef>
                <a:spcPct val="50000"/>
              </a:spcBef>
            </a:pPr>
            <a:r>
              <a:rPr lang="sr-Cyrl-R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Калцијум</a:t>
            </a:r>
            <a:r>
              <a:rPr lang="sr-Latn-C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калијум</a:t>
            </a:r>
            <a:r>
              <a:rPr lang="sr-Latn-C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магнезијум</a:t>
            </a:r>
            <a:r>
              <a:rPr lang="sr-Latn-C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снижавају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крвни</a:t>
            </a:r>
            <a:r>
              <a:rPr lang="sr-Latn-CS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притисак</a:t>
            </a:r>
            <a:endParaRPr lang="sr-Latn-C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560084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5572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Протеини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3200" b="1" i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68413"/>
            <a:ext cx="8229600" cy="51117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45000"/>
              </a:spcBef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Показана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сигнификантна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корелација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између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повећаног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храном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снижења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примеру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азијске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популације</a:t>
            </a:r>
            <a:endParaRPr lang="sr-Latn-C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45000"/>
              </a:spcBef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Азијати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50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пута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више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протеина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Европљана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45000"/>
              </a:spcBef>
            </a:pPr>
            <a:r>
              <a:rPr lang="sr-Cyrl-R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Мета</a:t>
            </a:r>
            <a:r>
              <a:rPr lang="sr-Latn-C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анализа</a:t>
            </a:r>
            <a:r>
              <a:rPr lang="sr-Latn-C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38 </a:t>
            </a:r>
            <a:r>
              <a:rPr lang="sr-Cyrl-R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контролисаних</a:t>
            </a:r>
            <a:r>
              <a:rPr lang="sr-Latn-C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клиничких</a:t>
            </a:r>
            <a:r>
              <a:rPr lang="sr-Latn-C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студија</a:t>
            </a:r>
            <a:r>
              <a:rPr lang="sr-Latn-C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показала</a:t>
            </a:r>
            <a:r>
              <a:rPr lang="sr-Latn-C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дневни</a:t>
            </a:r>
            <a:r>
              <a:rPr lang="sr-Latn-C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</a:t>
            </a:r>
            <a:r>
              <a:rPr lang="sr-Latn-C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31 </a:t>
            </a:r>
            <a:r>
              <a:rPr lang="sr-Cyrl-R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</a:t>
            </a:r>
            <a:r>
              <a:rPr lang="sr-Latn-C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47 </a:t>
            </a:r>
            <a:r>
              <a:rPr lang="sr-Cyrl-R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</a:t>
            </a:r>
            <a:r>
              <a:rPr lang="sr-Latn-CS" sz="24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редукује</a:t>
            </a:r>
            <a:r>
              <a:rPr lang="sr-Latn-CS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lvl="1" algn="just" eaLnBrk="1" hangingPunct="1">
              <a:lnSpc>
                <a:spcPct val="90000"/>
              </a:lnSpc>
              <a:spcBef>
                <a:spcPct val="45000"/>
              </a:spcBef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укупни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9,3 %</a:t>
            </a:r>
          </a:p>
          <a:p>
            <a:pPr lvl="1" algn="just" eaLnBrk="1" hangingPunct="1">
              <a:lnSpc>
                <a:spcPct val="90000"/>
              </a:lnSpc>
              <a:spcBef>
                <a:spcPct val="45000"/>
              </a:spcBef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ЛДЛ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12,9 %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lvl="1" algn="just" eaLnBrk="1" hangingPunct="1">
              <a:lnSpc>
                <a:spcPct val="90000"/>
              </a:lnSpc>
              <a:spcBef>
                <a:spcPct val="45000"/>
              </a:spcBef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триглицериде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10,5 %</a:t>
            </a:r>
          </a:p>
          <a:p>
            <a:pPr lvl="1" algn="just" eaLnBrk="1" hangingPunct="1">
              <a:lnSpc>
                <a:spcPct val="90000"/>
              </a:lnSpc>
              <a:spcBef>
                <a:spcPct val="45000"/>
              </a:spcBef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док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повећање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ХДЛ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није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значајно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45000"/>
              </a:spcBef>
            </a:pPr>
            <a:endParaRPr lang="sr-Latn-CS" sz="2400" u="sng" dirty="0" smtClean="0"/>
          </a:p>
          <a:p>
            <a:pPr algn="just" eaLnBrk="1" hangingPunct="1">
              <a:lnSpc>
                <a:spcPct val="90000"/>
              </a:lnSpc>
              <a:spcBef>
                <a:spcPct val="45000"/>
              </a:spcBef>
            </a:pPr>
            <a:endParaRPr lang="sr-Latn-CS" sz="2400" dirty="0" smtClean="0"/>
          </a:p>
          <a:p>
            <a:pPr marL="0" indent="0" algn="just" eaLnBrk="1" hangingPunct="1">
              <a:lnSpc>
                <a:spcPct val="90000"/>
              </a:lnSpc>
              <a:spcBef>
                <a:spcPct val="45000"/>
              </a:spcBef>
              <a:buNone/>
            </a:pPr>
            <a:endParaRPr lang="en-US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29827643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571500"/>
            <a:ext cx="8229600" cy="5857875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spcBef>
                <a:spcPct val="30000"/>
              </a:spcBef>
            </a:pP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Здравствена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изјава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одобрена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FD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457200" indent="-457200" eaLnBrk="1" hangingPunct="1">
              <a:spcBef>
                <a:spcPct val="30000"/>
              </a:spcBef>
              <a:buFontTx/>
              <a:buNone/>
            </a:pP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„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Исхрана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ниским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садржајем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засићених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масти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која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укључује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25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протеина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може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смањи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ризик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исхемијске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болести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срца</a:t>
            </a:r>
            <a:r>
              <a:rPr lang="sr-Latn-CS" sz="23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“. </a:t>
            </a:r>
            <a:endParaRPr lang="en-US" sz="2300" dirty="0" smtClean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 eaLnBrk="1" hangingPunct="1">
              <a:spcBef>
                <a:spcPct val="30000"/>
              </a:spcBef>
            </a:pP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Механизам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деловања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протеина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познат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457200" indent="-457200" eaLnBrk="1" hangingPunct="1">
              <a:spcBef>
                <a:spcPct val="30000"/>
              </a:spcBef>
            </a:pP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Могуће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објашњење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антиатерогене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особине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последица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односа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аминокиселина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лизина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аргинина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Аргинин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физиолошки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супстрат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синтезу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азот</a:t>
            </a:r>
            <a:r>
              <a:rPr lang="sr-Latn-CS" sz="23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23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моноксида</a:t>
            </a:r>
            <a:r>
              <a:rPr lang="sr-Latn-CS" sz="23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потентног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вазодилататора</a:t>
            </a:r>
            <a:endParaRPr lang="sr-Latn-CS" sz="23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 eaLnBrk="1" hangingPunct="1">
              <a:spcBef>
                <a:spcPct val="30000"/>
              </a:spcBef>
            </a:pP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Изоловани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протеини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испољавају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свој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ефекат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оној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мери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као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конзумирање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интегралних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производа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endParaRPr lang="sr-Latn-CS" sz="23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 eaLnBrk="1" hangingPunct="1">
              <a:spcBef>
                <a:spcPct val="30000"/>
              </a:spcBef>
            </a:pP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Сматра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деловање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протеина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потпомогнуто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деловањем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изофлавона</a:t>
            </a:r>
            <a:r>
              <a:rPr lang="sr-Latn-CS" sz="23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endParaRPr lang="sr-Latn-CS" sz="23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5753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17575"/>
          </a:xfrm>
        </p:spPr>
        <p:txBody>
          <a:bodyPr/>
          <a:lstStyle/>
          <a:p>
            <a:pPr eaLnBrk="1" hangingPunct="1"/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Дијетна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влакна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3200" b="1" smtClean="0">
              <a:solidFill>
                <a:schemeClr val="bg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1428750"/>
            <a:ext cx="8229600" cy="4679950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Хетерогена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смеша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полисахарида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лигнина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коју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чине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остаци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биљних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ћелија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који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могу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хидролизују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ензимима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дигестивног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тракта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pPr algn="just" eaLnBrk="1" hangingPunct="1"/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Деле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</a:p>
          <a:p>
            <a:pPr lvl="1" algn="just" eaLnBrk="1" hangingPunct="1"/>
            <a:r>
              <a:rPr lang="sr-Cyrl-RS" sz="20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растворна</a:t>
            </a:r>
            <a:r>
              <a:rPr lang="sr-Latn-CS" sz="20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влакна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пектини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слузи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гуме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део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хемицелулоза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несварљиви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скроб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несварљиви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олигосахариди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  <a:p>
            <a:pPr lvl="1" algn="just" eaLnBrk="1" hangingPunct="1"/>
            <a:r>
              <a:rPr lang="sr-Cyrl-RS" sz="20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нерастворна</a:t>
            </a:r>
            <a:r>
              <a:rPr lang="sr-Latn-CS" sz="20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влакна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целулоза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лигнин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поједине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хемицелулозе</a:t>
            </a:r>
            <a:endPara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ts val="600"/>
              </a:spcBef>
            </a:pP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Резултати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спроведених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истраживања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доказују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растворљива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влакна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снижавају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укупни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LDL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плазми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pPr algn="just" eaLnBrk="1" hangingPunct="1">
              <a:spcBef>
                <a:spcPts val="600"/>
              </a:spcBef>
            </a:pP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Препоруке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СЗО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дневни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растворљивих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влакана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буде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16-24 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ts val="600"/>
              </a:spcBef>
              <a:buFontTx/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201540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76275"/>
          </a:xfrm>
        </p:spPr>
        <p:txBody>
          <a:bodyPr/>
          <a:lstStyle/>
          <a:p>
            <a:pPr eaLnBrk="1" hangingPunct="1"/>
            <a:r>
              <a:rPr lang="sr-Latn-CS" sz="33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β-</a:t>
            </a:r>
            <a:r>
              <a:rPr lang="sr-Cyrl-RS" sz="33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глукан</a:t>
            </a:r>
            <a:endParaRPr lang="en-US" sz="3300" b="1" dirty="0" smtClean="0">
              <a:solidFill>
                <a:schemeClr val="bg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1214438"/>
            <a:ext cx="8229600" cy="49672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Највише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проучавано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раствормо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влакно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β-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глукан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овса</a:t>
            </a:r>
            <a:endParaRPr lang="sr-Latn-C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Има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многобројне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повољне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ефекте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људско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здравље</a:t>
            </a:r>
            <a:endParaRPr lang="sr-Latn-C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</a:pP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Потврђено</a:t>
            </a:r>
            <a:r>
              <a:rPr lang="sr-Latn-C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може</a:t>
            </a:r>
            <a:r>
              <a:rPr lang="sr-Latn-C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утиче</a:t>
            </a:r>
            <a:r>
              <a:rPr lang="sr-Latn-C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sr-Latn-C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серумског</a:t>
            </a:r>
            <a:r>
              <a:rPr lang="sr-Latn-C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endParaRPr lang="sr-Latn-C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Хемијски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представља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линерни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високо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молекулски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полисахарид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растворан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води</a:t>
            </a:r>
            <a:endParaRPr lang="sr-Latn-C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ФДА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1997.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године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одобрила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следећу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здравствену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изјаву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производе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интегралног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овса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„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Исхрана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високим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садржајем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овсених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мекиња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ниским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садржајем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засићених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масти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може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смањи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ризик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исхемијске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болести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срца</a:t>
            </a:r>
            <a:r>
              <a:rPr lang="sr-Latn-CS" sz="220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endParaRPr lang="en-US" sz="2200" smtClean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Повољни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ефекти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које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испољава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β-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глукан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повећана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елиминација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жучних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киселина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стерола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смањена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апсорпција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масти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хране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убрзани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катаболизам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ЛДЛ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</p:txBody>
      </p:sp>
    </p:spTree>
    <p:extLst>
      <p:ext uri="{BB962C8B-B14F-4D97-AF65-F5344CB8AC3E}">
        <p14:creationId xmlns:p14="http://schemas.microsoft.com/office/powerpoint/2010/main" val="4056385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404813"/>
            <a:ext cx="8229600" cy="647700"/>
          </a:xfrm>
        </p:spPr>
        <p:txBody>
          <a:bodyPr/>
          <a:lstStyle/>
          <a:p>
            <a:pPr eaLnBrk="1" hangingPunct="1"/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Фитостероли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фитостаноли</a:t>
            </a:r>
            <a:endParaRPr lang="en-US" sz="3200" b="1" smtClean="0">
              <a:solidFill>
                <a:schemeClr val="bg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1214438"/>
            <a:ext cx="8137525" cy="4464050"/>
          </a:xfrm>
        </p:spPr>
        <p:txBody>
          <a:bodyPr>
            <a:normAutofit lnSpcReduction="10000"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Стероли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биљног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порекла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структурно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слични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холестеролу</a:t>
            </a:r>
            <a:endParaRPr lang="sr-Latn-CS" sz="25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algn="just" eaLnBrk="1" hangingPunct="1">
              <a:spcBef>
                <a:spcPct val="50000"/>
              </a:spcBef>
            </a:pPr>
            <a:r>
              <a:rPr lang="sr-Latn-C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β-</a:t>
            </a:r>
            <a:r>
              <a:rPr lang="sr-Cyrl-R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ситостерол</a:t>
            </a:r>
            <a:endParaRPr lang="sr-Latn-CS" sz="2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algn="just" eaLnBrk="1" hangingPunct="1">
              <a:spcBef>
                <a:spcPct val="50000"/>
              </a:spcBef>
            </a:pPr>
            <a:r>
              <a:rPr lang="sr-Cyrl-R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Кампестерол</a:t>
            </a:r>
            <a:endParaRPr lang="sr-Latn-CS" sz="2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algn="just" eaLnBrk="1" hangingPunct="1">
              <a:spcBef>
                <a:spcPct val="50000"/>
              </a:spcBef>
            </a:pPr>
            <a:r>
              <a:rPr lang="sr-Cyrl-R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стигмастерол</a:t>
            </a:r>
            <a:r>
              <a:rPr lang="sr-Latn-C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lvl="2" algn="just" eaLnBrk="1" hangingPunct="1">
              <a:spcBef>
                <a:spcPct val="50000"/>
              </a:spcBef>
            </a:pPr>
            <a:r>
              <a:rPr lang="sr-Cyrl-RS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брасикастерол</a:t>
            </a:r>
            <a:endParaRPr lang="sr-Latn-CS" sz="2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Делом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естерификовани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незасићеним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масним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киселинама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чиме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повећава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њихова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липосолубилност</a:t>
            </a:r>
            <a:endParaRPr lang="sr-Latn-CS" sz="25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Хидрогенизацијом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стерола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настају</a:t>
            </a:r>
            <a:r>
              <a:rPr lang="sr-Latn-C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станоли</a:t>
            </a:r>
            <a:endParaRPr lang="en-US" sz="25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41551190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620688"/>
            <a:ext cx="7772400" cy="638175"/>
          </a:xfrm>
        </p:spPr>
        <p:txBody>
          <a:bodyPr/>
          <a:lstStyle/>
          <a:p>
            <a:r>
              <a:rPr lang="sr-Cyrl-RS" sz="3200" dirty="0" smtClean="0">
                <a:solidFill>
                  <a:srgbClr val="A50021"/>
                </a:solidFill>
              </a:rPr>
              <a:t>КОМПЛЕТНА ИСХРАНА</a:t>
            </a:r>
            <a:endParaRPr lang="en-US" sz="3200" dirty="0" smtClean="0">
              <a:solidFill>
                <a:srgbClr val="A50021"/>
              </a:solidFill>
            </a:endParaRPr>
          </a:p>
        </p:txBody>
      </p:sp>
      <p:sp>
        <p:nvSpPr>
          <p:cNvPr id="587781" name="Text Box 5"/>
          <p:cNvSpPr txBox="1">
            <a:spLocks noChangeArrowheads="1"/>
          </p:cNvSpPr>
          <p:nvPr/>
        </p:nvSpPr>
        <p:spPr bwMode="auto">
          <a:xfrm>
            <a:off x="3006435" y="1848197"/>
            <a:ext cx="3429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sr-Cyrl-C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</a:t>
            </a:r>
            <a:r>
              <a:rPr lang="en-U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endParaRPr lang="en-US" sz="3200" b="1" i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5" name="Text Box 9"/>
          <p:cNvSpPr txBox="1">
            <a:spLocks noChangeArrowheads="1"/>
          </p:cNvSpPr>
          <p:nvPr/>
        </p:nvSpPr>
        <p:spPr bwMode="auto">
          <a:xfrm>
            <a:off x="94527" y="4416425"/>
            <a:ext cx="3492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sr-Cyrl-C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ФУНКЦИОНАЛНА</a:t>
            </a:r>
            <a:r>
              <a:rPr 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ХРАНА</a:t>
            </a:r>
            <a:endParaRPr lang="en-US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6" name="Text Box 10"/>
          <p:cNvSpPr txBox="1">
            <a:spLocks noChangeArrowheads="1"/>
          </p:cNvSpPr>
          <p:nvPr/>
        </p:nvSpPr>
        <p:spPr bwMode="auto">
          <a:xfrm>
            <a:off x="3172332" y="4581128"/>
            <a:ext cx="3124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sr-Cyrl-C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ДИЈЕТЕТСКА</a:t>
            </a:r>
            <a:r>
              <a:rPr 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sr-Cyrl-C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ХРАНА</a:t>
            </a:r>
            <a:endParaRPr lang="en-US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7" name="Text Box 11"/>
          <p:cNvSpPr txBox="1">
            <a:spLocks noChangeArrowheads="1"/>
          </p:cNvSpPr>
          <p:nvPr/>
        </p:nvSpPr>
        <p:spPr bwMode="auto">
          <a:xfrm>
            <a:off x="6011863" y="5362575"/>
            <a:ext cx="32242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sr-Cyrl-C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ДИЈЕТЕТСКИ</a:t>
            </a:r>
            <a:endParaRPr lang="sl-SI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sr-Cyrl-C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СУПЛЕМЕНТИ</a:t>
            </a:r>
            <a:endParaRPr lang="en-US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9" name="Text Box 13"/>
          <p:cNvSpPr txBox="1">
            <a:spLocks noChangeArrowheads="1"/>
          </p:cNvSpPr>
          <p:nvPr/>
        </p:nvSpPr>
        <p:spPr bwMode="auto">
          <a:xfrm>
            <a:off x="1476374" y="2708920"/>
            <a:ext cx="574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5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90" name="Text Box 14"/>
          <p:cNvSpPr txBox="1">
            <a:spLocks noChangeArrowheads="1"/>
          </p:cNvSpPr>
          <p:nvPr/>
        </p:nvSpPr>
        <p:spPr bwMode="auto">
          <a:xfrm>
            <a:off x="4447095" y="2737928"/>
            <a:ext cx="574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sz="5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5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91" name="Text Box 15"/>
          <p:cNvSpPr txBox="1">
            <a:spLocks noChangeArrowheads="1"/>
          </p:cNvSpPr>
          <p:nvPr/>
        </p:nvSpPr>
        <p:spPr bwMode="auto">
          <a:xfrm>
            <a:off x="7380288" y="2737928"/>
            <a:ext cx="574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sz="5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5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030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87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87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587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587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587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587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587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58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7778" grpId="0" autoUpdateAnimBg="0"/>
      <p:bldP spid="587781" grpId="0" autoUpdateAnimBg="0"/>
      <p:bldP spid="587785" grpId="0" autoUpdateAnimBg="0"/>
      <p:bldP spid="587786" grpId="0" autoUpdateAnimBg="0"/>
      <p:bldP spid="587787" grpId="0" autoUpdateAnimBg="0"/>
      <p:bldP spid="587789" grpId="0"/>
      <p:bldP spid="587790" grpId="0"/>
      <p:bldP spid="58779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l" eaLnBrk="1" hangingPunct="1"/>
            <a:r>
              <a:rPr lang="en-US" sz="3200" smtClean="0"/>
              <a:t>			</a:t>
            </a:r>
            <a:r>
              <a:rPr lang="sr-Cyrl-R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Фитостероли</a:t>
            </a:r>
            <a:endParaRPr lang="en-US" sz="32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7651" name="Picture 4" descr="24ff5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286500" y="1785938"/>
            <a:ext cx="2386013" cy="2552700"/>
          </a:xfrm>
          <a:noFill/>
        </p:spPr>
      </p:pic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50825" y="1484313"/>
            <a:ext cx="572293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sr-Cyrl-RS" sz="2000" dirty="0" smtClean="0">
                <a:latin typeface="Verdana" pitchFamily="34" charset="0"/>
              </a:rPr>
              <a:t>Биљни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стероли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и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станоли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снижавају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плазма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укупан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и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en-US" sz="2000" dirty="0" smtClean="0">
                <a:latin typeface="Verdana" pitchFamily="34" charset="0"/>
              </a:rPr>
              <a:t>LDL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холестерол</a:t>
            </a:r>
            <a:r>
              <a:rPr lang="sr-Latn-CS" sz="2000" dirty="0" smtClean="0">
                <a:latin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</a:rPr>
              <a:t>интерферирајући</a:t>
            </a:r>
            <a:r>
              <a:rPr lang="sr-Latn-CS" sz="2000" dirty="0" smtClean="0">
                <a:latin typeface="Verdana" pitchFamily="34" charset="0"/>
              </a:rPr>
              <a:t>  </a:t>
            </a:r>
            <a:r>
              <a:rPr lang="sr-Cyrl-RS" sz="2000" dirty="0" smtClean="0">
                <a:latin typeface="Verdana" pitchFamily="34" charset="0"/>
              </a:rPr>
              <a:t>апсорпцију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холестерола</a:t>
            </a:r>
            <a:endParaRPr lang="sr-Latn-CS" sz="2000" dirty="0">
              <a:latin typeface="Verdana" pitchFamily="34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sr-Cyrl-RS" sz="2000" dirty="0" smtClean="0">
                <a:latin typeface="Verdana" pitchFamily="34" charset="0"/>
              </a:rPr>
              <a:t>Добро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се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подносе</a:t>
            </a:r>
            <a:endParaRPr lang="sr-Latn-CS" sz="2000" dirty="0">
              <a:latin typeface="Verdana" pitchFamily="34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sr-Cyrl-RS" sz="2000" dirty="0" smtClean="0">
                <a:latin typeface="Verdana" pitchFamily="34" charset="0"/>
              </a:rPr>
              <a:t>Могућа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интерференција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са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липосолубилним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витаминима</a:t>
            </a:r>
            <a:r>
              <a:rPr lang="sr-Latn-CS" sz="2000" dirty="0" smtClean="0">
                <a:latin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</a:rPr>
              <a:t>када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се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примењују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у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већим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дозама</a:t>
            </a:r>
            <a:r>
              <a:rPr lang="sr-Latn-CS" sz="2000" dirty="0" smtClean="0">
                <a:latin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</a:rPr>
              <a:t>што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је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могуће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избећи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исхраном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са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повећаним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садржајем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ових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нутримената</a:t>
            </a:r>
            <a:endParaRPr lang="sr-Latn-CS" sz="2000" dirty="0">
              <a:latin typeface="Verdana" pitchFamily="34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sr-Cyrl-RS" sz="2000" dirty="0" smtClean="0">
                <a:latin typeface="Verdana" pitchFamily="34" charset="0"/>
              </a:rPr>
              <a:t>У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количини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од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Latn-CS" sz="2000" b="1" dirty="0">
                <a:latin typeface="Verdana" pitchFamily="34" charset="0"/>
              </a:rPr>
              <a:t>2-3 </a:t>
            </a:r>
            <a:r>
              <a:rPr lang="en-US" sz="2000" b="1" dirty="0" smtClean="0">
                <a:latin typeface="Verdana" pitchFamily="34" charset="0"/>
              </a:rPr>
              <a:t>g</a:t>
            </a:r>
            <a:r>
              <a:rPr lang="sr-Latn-CS" sz="2000" b="1" dirty="0" smtClean="0">
                <a:latin typeface="Verdana" pitchFamily="34" charset="0"/>
              </a:rPr>
              <a:t> </a:t>
            </a:r>
            <a:r>
              <a:rPr lang="sr-Cyrl-RS" sz="2000" b="1" dirty="0" smtClean="0">
                <a:latin typeface="Verdana" pitchFamily="34" charset="0"/>
              </a:rPr>
              <a:t>дневно</a:t>
            </a:r>
            <a:r>
              <a:rPr lang="sr-Latn-CS" sz="2000" b="1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могу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смањити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ниво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ЛДЛ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холестерола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и</a:t>
            </a:r>
            <a:r>
              <a:rPr lang="en-U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до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Latn-CS" sz="2000" dirty="0">
                <a:latin typeface="Verdana" pitchFamily="34" charset="0"/>
              </a:rPr>
              <a:t>15 </a:t>
            </a:r>
            <a:r>
              <a:rPr lang="sr-Latn-CS" sz="2000" dirty="0" smtClean="0">
                <a:latin typeface="Verdana" pitchFamily="34" charset="0"/>
              </a:rPr>
              <a:t>%.</a:t>
            </a:r>
            <a:endParaRPr lang="sr-Latn-CS" sz="2000" dirty="0">
              <a:latin typeface="Verdana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sr-Cyrl-RS" sz="2000" dirty="0" smtClean="0">
                <a:latin typeface="Verdana" pitchFamily="34" charset="0"/>
              </a:rPr>
              <a:t>Велики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број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производа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на</a:t>
            </a:r>
            <a:r>
              <a:rPr lang="sr-Latn-CS" sz="2000" dirty="0" smtClean="0">
                <a:latin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</a:rPr>
              <a:t>тржишту</a:t>
            </a:r>
            <a:r>
              <a:rPr lang="sr-Latn-CS" sz="2000" dirty="0" smtClean="0">
                <a:latin typeface="Verdana" pitchFamily="34" charset="0"/>
              </a:rPr>
              <a:t> </a:t>
            </a:r>
            <a:endParaRPr lang="en-US" sz="20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0226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4968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sz="2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Фитостероли</a:t>
            </a:r>
            <a:endParaRPr lang="en-US" sz="28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68413"/>
            <a:ext cx="8229600" cy="5256212"/>
          </a:xfrm>
        </p:spPr>
        <p:txBody>
          <a:bodyPr>
            <a:normAutofit lnSpcReduction="10000"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Поједине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намирнице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фитостеролима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станолима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одобрене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као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нова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храна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користе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као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састојци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функцоналних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намирница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дијететским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суплементима</a:t>
            </a: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/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FDA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одобрио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две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здравствене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изјаве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намирнице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фитостеролима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фитостанолима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(21 </a:t>
            </a:r>
            <a:r>
              <a:rPr lang="en-U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CFR</a:t>
            </a:r>
            <a:r>
              <a:rPr lang="sr-Latn-CS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101.83)</a:t>
            </a:r>
            <a:endParaRPr lang="en-US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/>
            <a:r>
              <a:rPr lang="en-U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Два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оброка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хране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која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садржи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најмање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0,65 </a:t>
            </a:r>
            <a:r>
              <a:rPr lang="en-U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оброку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естара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биљних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стерола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као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део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исхране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ниским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садржајем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засићених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масти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може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смањи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ризик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исхемијске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болести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срца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.“</a:t>
            </a:r>
            <a:endParaRPr lang="en-US" sz="2200" dirty="0" smtClean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/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„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Исхрана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ниским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садржајем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засићених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масти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која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садржи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два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оброка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хране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која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обезбеђује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најмање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3,4 </a:t>
            </a:r>
            <a:r>
              <a:rPr lang="en-U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биљних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станола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може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смањи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ризик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исхемијске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болести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срца</a:t>
            </a:r>
            <a:r>
              <a:rPr lang="sr-Latn-CS" sz="22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.“ </a:t>
            </a:r>
            <a:endParaRPr lang="en-US" sz="2200" dirty="0" smtClean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7191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Фитостероли</a:t>
            </a:r>
            <a:endParaRPr lang="sr-Latn-CS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tabLst>
                <a:tab pos="3762375" algn="l"/>
              </a:tabLst>
            </a:pP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станоли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снижавају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триглицерида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укупног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LDL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плазми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редукујући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апсорпцију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жучних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киселина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хране</a:t>
            </a:r>
            <a:endParaRPr lang="sr-Latn-C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tabLst>
                <a:tab pos="3762375" algn="l"/>
              </a:tabLst>
            </a:pP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принципу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компетиције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замењују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тако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смањују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његову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апсорпцију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 algn="just" eaLnBrk="1" hangingPunct="1">
              <a:lnSpc>
                <a:spcPct val="90000"/>
              </a:lnSpc>
              <a:spcBef>
                <a:spcPts val="1200"/>
              </a:spcBef>
              <a:tabLst>
                <a:tab pos="3762375" algn="l"/>
              </a:tabLst>
            </a:pP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Мета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анализа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26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независних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студија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ефеката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показује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значајно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LDL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(10%)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постиже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уносом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en-U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фитостерола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r>
              <a:rPr lang="sr-Latn-CS" sz="25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25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>
              <a:buFont typeface="Arial" charset="0"/>
              <a:buNone/>
              <a:tabLst>
                <a:tab pos="3762375" algn="l"/>
              </a:tabLst>
            </a:pPr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val="381980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Каротеноиди</a:t>
            </a:r>
            <a:endParaRPr lang="en-US" sz="36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Међу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првим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једињењима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коришћеним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просепктивне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студије</a:t>
            </a:r>
            <a:endParaRPr lang="sr-Latn-CS" sz="28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Природни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пигменти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600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једињења</a:t>
            </a:r>
            <a:endParaRPr lang="sr-Latn-CS" sz="28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sr-Latn-C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β-</a:t>
            </a: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каротен</a:t>
            </a:r>
            <a:endParaRPr lang="sr-Latn-C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Ликопен</a:t>
            </a:r>
            <a:endParaRPr lang="sr-Latn-C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Лутеин</a:t>
            </a:r>
            <a:endParaRPr lang="sr-Latn-C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eaLnBrk="1" hangingPunct="1">
              <a:buFont typeface="Arial" charset="0"/>
              <a:buChar char="•"/>
            </a:pPr>
            <a:r>
              <a:rPr lang="sr-Cyrl-RS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астаксантин</a:t>
            </a:r>
            <a:endParaRPr lang="sr-Latn-CS" sz="2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Улазе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састав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липопротеинских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честица</a:t>
            </a:r>
            <a:endParaRPr lang="sr-Latn-CS" sz="28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Latn-CS" sz="2800" smtClean="0"/>
          </a:p>
          <a:p>
            <a:pPr eaLnBrk="1" hangingPunct="1">
              <a:buFont typeface="Wingdings" pitchFamily="2" charset="2"/>
              <a:buChar char="q"/>
            </a:pPr>
            <a:endParaRPr lang="sr-Latn-CS" sz="2800" smtClean="0"/>
          </a:p>
          <a:p>
            <a:pPr eaLnBrk="1" hangingPunct="1"/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58320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214313"/>
            <a:ext cx="8058150" cy="776287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sr-Latn-CS" sz="32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β-</a:t>
            </a:r>
            <a:r>
              <a:rPr lang="sr-Cyrl-RS" sz="32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каротен</a:t>
            </a:r>
            <a:r>
              <a:rPr lang="sr-Latn-CS" sz="32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32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кардиоваскуларна</a:t>
            </a:r>
            <a:r>
              <a:rPr lang="sr-Latn-CS" sz="32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200" b="1" i="1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болест</a:t>
            </a:r>
            <a:endParaRPr lang="en-US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1714500"/>
            <a:ext cx="8462962" cy="4286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accent2"/>
              </a:buClr>
            </a:pPr>
            <a:r>
              <a:rPr lang="el-GR" sz="2200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β</a:t>
            </a: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каротен</a:t>
            </a: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вс</a:t>
            </a: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плацебо</a:t>
            </a: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</a:pP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8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рандомизованих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контролисаних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испитивања</a:t>
            </a: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138</a:t>
            </a:r>
            <a:r>
              <a:rPr lang="sr-Latn-C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113 </a:t>
            </a:r>
            <a:r>
              <a:rPr lang="sr-Cyrl-R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испитаника</a:t>
            </a:r>
            <a:r>
              <a:rPr lang="en-US" sz="2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</a:pPr>
            <a:endParaRPr lang="en-US" sz="1400" b="1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endParaRPr lang="sr-Latn-CS" sz="1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endParaRPr lang="sr-Latn-CS" sz="1400" smtClean="0"/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</a:pPr>
            <a:r>
              <a:rPr lang="sr-Cyrl-RS" sz="1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Није</a:t>
            </a:r>
            <a:r>
              <a:rPr lang="sr-Latn-CS" sz="1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испунио</a:t>
            </a:r>
            <a:r>
              <a:rPr lang="sr-Latn-CS" sz="1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очекивања</a:t>
            </a:r>
            <a:r>
              <a:rPr lang="sr-Latn-CS" sz="1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!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endParaRPr lang="sr-Latn-CS" sz="18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endParaRPr lang="sr-Latn-CS" sz="18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endParaRPr lang="sr-Latn-CS" sz="2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r>
              <a:rPr lang="en-US" sz="2400" smtClean="0"/>
              <a:t>	</a:t>
            </a:r>
          </a:p>
        </p:txBody>
      </p:sp>
      <p:sp>
        <p:nvSpPr>
          <p:cNvPr id="7" name="Oval 6"/>
          <p:cNvSpPr/>
          <p:nvPr/>
        </p:nvSpPr>
        <p:spPr>
          <a:xfrm>
            <a:off x="1500188" y="3071813"/>
            <a:ext cx="3429000" cy="7858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r-Latn-C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57313" y="4143375"/>
          <a:ext cx="6096000" cy="1651635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Mortalitet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KV smrt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Moždani udar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β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- karoten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7,3%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3,3%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2,4%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Placebo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7,0%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3,1%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2,3%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3640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0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610" grpId="0"/>
      <p:bldP spid="3277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RS" sz="3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Етанол</a:t>
            </a:r>
            <a:endParaRPr lang="en-US" sz="33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84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43063"/>
            <a:ext cx="8329613" cy="4224337"/>
          </a:xfrm>
        </p:spPr>
        <p:txBody>
          <a:bodyPr>
            <a:normAutofit fontScale="92500" lnSpcReduction="20000"/>
          </a:bodyPr>
          <a:lstStyle/>
          <a:p>
            <a:pPr marL="609600" indent="-609600" eaLnBrk="1" hangingPunct="1">
              <a:lnSpc>
                <a:spcPct val="90000"/>
              </a:lnSpc>
              <a:spcBef>
                <a:spcPts val="1800"/>
              </a:spcBef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вину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налази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концентрацији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11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12% </a:t>
            </a:r>
          </a:p>
          <a:p>
            <a:pPr marL="609600" indent="-609600" eaLnBrk="1" hangingPunct="1">
              <a:lnSpc>
                <a:spcPct val="90000"/>
              </a:lnSpc>
              <a:spcBef>
                <a:spcPts val="1800"/>
              </a:spcBef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Вазодилататорни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ефекат</a:t>
            </a:r>
            <a:endParaRPr lang="sr-Latn-C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spcBef>
                <a:spcPts val="1800"/>
              </a:spcBef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Синергистичко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дејство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полифенолима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вина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1409700" lvl="2" indent="-609600" eaLnBrk="1" hangingPunct="1">
              <a:lnSpc>
                <a:spcPct val="90000"/>
              </a:lnSpc>
              <a:spcBef>
                <a:spcPts val="1800"/>
              </a:spcBef>
              <a:buFontTx/>
              <a:buAutoNum type="arabicPeriod"/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повећава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екстракцију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полифенола</a:t>
            </a:r>
            <a:endPara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409700" lvl="2" indent="-609600" eaLnBrk="1" hangingPunct="1">
              <a:lnSpc>
                <a:spcPct val="90000"/>
              </a:lnSpc>
              <a:spcBef>
                <a:spcPts val="1800"/>
              </a:spcBef>
              <a:buFontTx/>
              <a:buAutoNum type="arabicPeriod"/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побољшава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апсорпцију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полифенола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дигествног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тракта</a:t>
            </a:r>
            <a:endPara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409700" lvl="2" indent="-609600" eaLnBrk="1" hangingPunct="1">
              <a:lnSpc>
                <a:spcPct val="90000"/>
              </a:lnSpc>
              <a:spcBef>
                <a:spcPts val="1800"/>
              </a:spcBef>
              <a:buFontTx/>
              <a:buAutoNum type="arabicPeriod"/>
            </a:pP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појачава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биолошку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активност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полифенола</a:t>
            </a:r>
            <a:endParaRPr lang="sr-Latn-C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spcBef>
                <a:spcPts val="1800"/>
              </a:spcBef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Умерено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конзумирање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заштитно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дејство</a:t>
            </a:r>
            <a:endParaRPr lang="sr-Latn-C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spcBef>
                <a:spcPts val="1800"/>
              </a:spcBef>
            </a:pP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већим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количинама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токсичан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ствара</a:t>
            </a:r>
            <a:r>
              <a:rPr lang="sr-Latn-C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зависност</a:t>
            </a:r>
            <a:endParaRPr lang="sr-Latn-C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609600" indent="-609600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8929643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Састојци</a:t>
            </a:r>
            <a:r>
              <a:rPr lang="sr-Latn-C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вина</a:t>
            </a:r>
            <a:r>
              <a:rPr lang="sr-Latn-C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протективним</a:t>
            </a:r>
            <a:r>
              <a:rPr lang="sr-Latn-C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ефектима</a:t>
            </a:r>
            <a:r>
              <a:rPr lang="sr-Latn-CS" sz="3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Latn-CS" sz="25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sr-Cyrl-RS" sz="25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Француски</a:t>
            </a:r>
            <a:r>
              <a:rPr lang="sr-Latn-CS" sz="25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парадокс</a:t>
            </a:r>
            <a:r>
              <a:rPr lang="sr-Latn-CS" sz="25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endParaRPr lang="en-US" sz="2500" i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2943225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95000"/>
              </a:lnSpc>
              <a:spcBef>
                <a:spcPct val="25000"/>
              </a:spcBef>
              <a:buFontTx/>
              <a:buNone/>
            </a:pPr>
            <a:r>
              <a:rPr lang="sr-Cyrl-RS" sz="2800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Полифеноли</a:t>
            </a:r>
            <a:r>
              <a:rPr lang="sr-Latn-C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sr-Latn-C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just" eaLnBrk="1" hangingPunct="1">
              <a:lnSpc>
                <a:spcPct val="95000"/>
              </a:lnSpc>
              <a:spcBef>
                <a:spcPct val="25000"/>
              </a:spcBef>
            </a:pP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флавоноиди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стилбени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око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</a:t>
            </a:r>
            <a:r>
              <a:rPr lang="en-U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en-U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црном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вину</a:t>
            </a:r>
            <a:endParaRPr lang="sr-Latn-CS" sz="23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lnSpc>
                <a:spcPct val="95000"/>
              </a:lnSpc>
              <a:spcBef>
                <a:spcPct val="25000"/>
              </a:spcBef>
            </a:pP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ефикасни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антиоксиданси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algn="just" eaLnBrk="1" hangingPunct="1">
              <a:lnSpc>
                <a:spcPct val="95000"/>
              </a:lnSpc>
              <a:spcBef>
                <a:spcPct val="25000"/>
              </a:spcBef>
            </a:pP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10-20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пута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ефикаснији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заштити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LDL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оксидације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витамина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</a:t>
            </a:r>
            <a:endParaRPr lang="sr-Latn-CS" sz="23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lnSpc>
                <a:spcPct val="95000"/>
              </a:lnSpc>
              <a:spcBef>
                <a:spcPct val="25000"/>
              </a:spcBef>
            </a:pP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</a:t>
            </a:r>
            <a:r>
              <a:rPr lang="sr-Latn-CS" sz="23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витро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условима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инхибирају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синтезу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еикозаноида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агрегацију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тромбоцита</a:t>
            </a:r>
            <a:endParaRPr lang="sr-Latn-CS" sz="23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lnSpc>
                <a:spcPct val="95000"/>
              </a:lnSpc>
              <a:spcBef>
                <a:spcPct val="25000"/>
              </a:spcBef>
            </a:pP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стимулишу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продукцију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азот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моноксида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који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доводи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релаксације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глатких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мишића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крвних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судова</a:t>
            </a:r>
            <a:endParaRPr lang="sr-Latn-CS" sz="23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lnSpc>
                <a:spcPct val="95000"/>
              </a:lnSpc>
              <a:spcBef>
                <a:spcPct val="25000"/>
              </a:spcBef>
              <a:buFontTx/>
              <a:buNone/>
            </a:pPr>
            <a:endParaRPr lang="en-US" sz="2400" dirty="0" smtClean="0"/>
          </a:p>
        </p:txBody>
      </p:sp>
      <p:pic>
        <p:nvPicPr>
          <p:cNvPr id="4" name="Picture 4" descr="Resveratrol_trans_isom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5214938"/>
            <a:ext cx="3086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4"/>
          <p:cNvSpPr>
            <a:spLocks noChangeArrowheads="1"/>
          </p:cNvSpPr>
          <p:nvPr/>
        </p:nvSpPr>
        <p:spPr bwMode="auto">
          <a:xfrm>
            <a:off x="2928938" y="6000750"/>
            <a:ext cx="1548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RS" smtClean="0"/>
              <a:t>ресвератрол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72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b="1" smtClean="0">
                <a:solidFill>
                  <a:srgbClr val="001746"/>
                </a:solidFill>
                <a:latin typeface="Verdana" pitchFamily="34" charset="0"/>
              </a:rPr>
              <a:t>Алкохол</a:t>
            </a:r>
            <a:endParaRPr lang="en-GB" b="1" smtClean="0">
              <a:solidFill>
                <a:srgbClr val="001746"/>
              </a:solidFill>
              <a:latin typeface="Verdana" pitchFamily="34" charset="0"/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571500" y="1500188"/>
            <a:ext cx="8229600" cy="4786312"/>
          </a:xfrm>
        </p:spPr>
        <p:txBody>
          <a:bodyPr/>
          <a:lstStyle/>
          <a:p>
            <a:pPr eaLnBrk="1" hangingPunct="1"/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Умерено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конзумирање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lvl="2" eaLnBrk="1" hangingPunct="1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Значајно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смањењује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КВБ</a:t>
            </a:r>
            <a:r>
              <a:rPr lang="en-GB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...</a:t>
            </a:r>
            <a:r>
              <a:rPr lang="sr-Cyrl-RS" sz="2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али</a:t>
            </a:r>
            <a:r>
              <a:rPr lang="en-GB" sz="2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</a:t>
            </a:r>
            <a:r>
              <a:rPr lang="en-GB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sr-Cyrl-R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Паркс</a:t>
            </a:r>
            <a:r>
              <a:rPr lang="en-GB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анд</a:t>
            </a:r>
            <a:r>
              <a:rPr lang="en-GB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Бо</a:t>
            </a:r>
            <a:r>
              <a:rPr lang="en-GB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</a:t>
            </a:r>
            <a:r>
              <a:rPr lang="sr-Cyrl-RS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</a:t>
            </a:r>
            <a:r>
              <a:rPr lang="en-GB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2002)</a:t>
            </a:r>
          </a:p>
          <a:p>
            <a:pPr eaLnBrk="1" hangingPunct="1"/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Алкохол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повећава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</a:t>
            </a:r>
            <a:endParaRPr lang="en-GB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Укупних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триглицерида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дозно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зависно</a:t>
            </a:r>
            <a:endParaRPr lang="en-GB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ХДЛ</a:t>
            </a:r>
            <a:r>
              <a:rPr lang="en-GB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холестерола</a:t>
            </a:r>
            <a:r>
              <a:rPr lang="en-GB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		</a:t>
            </a:r>
          </a:p>
          <a:p>
            <a:pPr eaLnBrk="1" hangingPunct="1"/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Резвератрол</a:t>
            </a:r>
            <a:r>
              <a:rPr lang="en-GB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вину</a:t>
            </a:r>
            <a:endParaRPr lang="en-GB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/>
            <a:r>
              <a:rPr lang="en-GB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11%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16%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повећава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HDL</a:t>
            </a:r>
            <a:endParaRPr lang="en-GB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 eaLnBrk="1" hangingPunct="1"/>
            <a:r>
              <a:rPr lang="en-GB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8%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15%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фибриногена</a:t>
            </a:r>
            <a:endParaRPr lang="en-GB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en-GB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‘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Француски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парадокс</a:t>
            </a:r>
            <a:r>
              <a:rPr lang="en-GB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’   </a:t>
            </a:r>
          </a:p>
          <a:p>
            <a:pPr marL="0" indent="0" eaLnBrk="1" hangingPunct="1">
              <a:buNone/>
            </a:pPr>
            <a:endParaRPr lang="sr-Latn-CS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3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/>
            <a:r>
              <a:rPr lang="sr-Latn-CS" sz="3200" b="1" smtClean="0"/>
              <a:t> </a:t>
            </a:r>
            <a:r>
              <a:rPr lang="sr-Cyrl-R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Француски</a:t>
            </a:r>
            <a:r>
              <a:rPr lang="sr-Latn-C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парадокс</a:t>
            </a:r>
            <a:r>
              <a:rPr lang="en-U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3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57338"/>
            <a:ext cx="8229600" cy="4371975"/>
          </a:xfrm>
        </p:spPr>
        <p:txBody>
          <a:bodyPr/>
          <a:lstStyle/>
          <a:p>
            <a:r>
              <a:rPr lang="sr-Cyrl-RS" sz="2400" b="1" smtClean="0"/>
              <a:t>Чак</a:t>
            </a:r>
            <a:r>
              <a:rPr lang="sr-Latn-CS" sz="2400" b="1" smtClean="0"/>
              <a:t> </a:t>
            </a:r>
            <a:r>
              <a:rPr lang="sr-Cyrl-RS" sz="2400" b="1" smtClean="0"/>
              <a:t>и</a:t>
            </a:r>
            <a:r>
              <a:rPr lang="sr-Latn-CS" sz="2400" b="1" smtClean="0"/>
              <a:t> </a:t>
            </a:r>
            <a:r>
              <a:rPr lang="sr-Cyrl-RS" sz="2400" b="1" smtClean="0"/>
              <a:t>на</a:t>
            </a:r>
            <a:r>
              <a:rPr lang="sr-Latn-CS" sz="2400" b="1" smtClean="0"/>
              <a:t> </a:t>
            </a:r>
            <a:r>
              <a:rPr lang="sr-Cyrl-RS" sz="2400" b="1" smtClean="0"/>
              <a:t>енглеском</a:t>
            </a:r>
            <a:r>
              <a:rPr lang="sr-Latn-CS" sz="2400" b="1" smtClean="0"/>
              <a:t> </a:t>
            </a:r>
            <a:r>
              <a:rPr lang="sr-Cyrl-RS" sz="2400" b="1" smtClean="0"/>
              <a:t>језику</a:t>
            </a:r>
            <a:r>
              <a:rPr lang="sr-Latn-CS" sz="2400" b="1" smtClean="0"/>
              <a:t>, </a:t>
            </a:r>
            <a:r>
              <a:rPr lang="sr-Cyrl-RS" sz="2400" b="1" smtClean="0"/>
              <a:t>овај</a:t>
            </a:r>
            <a:r>
              <a:rPr lang="sr-Latn-CS" sz="2400" b="1" smtClean="0"/>
              <a:t> </a:t>
            </a:r>
            <a:r>
              <a:rPr lang="sr-Cyrl-RS" sz="2400" b="1" smtClean="0"/>
              <a:t>термин</a:t>
            </a:r>
            <a:r>
              <a:rPr lang="sr-Latn-CS" sz="2400" b="1" smtClean="0"/>
              <a:t> </a:t>
            </a:r>
            <a:r>
              <a:rPr lang="sr-Cyrl-RS" sz="2400" b="1" smtClean="0"/>
              <a:t>је</a:t>
            </a:r>
            <a:r>
              <a:rPr lang="sr-Latn-CS" sz="2400" b="1" smtClean="0"/>
              <a:t> </a:t>
            </a:r>
            <a:r>
              <a:rPr lang="sr-Cyrl-RS" sz="2400" b="1" smtClean="0"/>
              <a:t>звучао</a:t>
            </a:r>
            <a:r>
              <a:rPr lang="sr-Latn-CS" sz="2400" b="1" smtClean="0"/>
              <a:t> </a:t>
            </a:r>
            <a:r>
              <a:rPr lang="sr-Cyrl-RS" sz="2400" b="1" smtClean="0"/>
              <a:t>романтично</a:t>
            </a:r>
            <a:r>
              <a:rPr lang="sr-Latn-CS" sz="2400" b="1" smtClean="0"/>
              <a:t> </a:t>
            </a:r>
            <a:r>
              <a:rPr lang="sr-Cyrl-RS" sz="2400" b="1" smtClean="0"/>
              <a:t>милионима</a:t>
            </a:r>
            <a:r>
              <a:rPr lang="sr-Latn-CS" sz="2400" b="1" smtClean="0"/>
              <a:t> </a:t>
            </a:r>
            <a:r>
              <a:rPr lang="sr-Cyrl-RS" sz="2400" b="1" smtClean="0"/>
              <a:t>Американаца</a:t>
            </a:r>
            <a:r>
              <a:rPr lang="sr-Latn-CS" sz="2400" b="1" smtClean="0"/>
              <a:t> </a:t>
            </a:r>
            <a:r>
              <a:rPr lang="sr-Cyrl-RS" sz="2400" b="1" smtClean="0"/>
              <a:t>који</a:t>
            </a:r>
            <a:r>
              <a:rPr lang="sr-Latn-CS" sz="2400" b="1" smtClean="0"/>
              <a:t> </a:t>
            </a:r>
            <a:r>
              <a:rPr lang="sr-Cyrl-RS" sz="2400" b="1" smtClean="0"/>
              <a:t>су</a:t>
            </a:r>
            <a:r>
              <a:rPr lang="sr-Latn-CS" sz="2400" b="1" smtClean="0"/>
              <a:t> </a:t>
            </a:r>
            <a:r>
              <a:rPr lang="sr-Cyrl-RS" sz="2400" b="1" smtClean="0"/>
              <a:t>га</a:t>
            </a:r>
            <a:r>
              <a:rPr lang="sr-Latn-CS" sz="2400" b="1" smtClean="0"/>
              <a:t> </a:t>
            </a:r>
            <a:r>
              <a:rPr lang="sr-Cyrl-RS" sz="2400" b="1" smtClean="0"/>
              <a:t>чули</a:t>
            </a:r>
            <a:r>
              <a:rPr lang="sr-Latn-CS" sz="2400" b="1" smtClean="0"/>
              <a:t> 1991. </a:t>
            </a:r>
            <a:r>
              <a:rPr lang="sr-Cyrl-RS" sz="2400" b="1" smtClean="0"/>
              <a:t>године</a:t>
            </a:r>
            <a:r>
              <a:rPr lang="sr-Latn-CS" sz="2400" b="1" smtClean="0"/>
              <a:t>...</a:t>
            </a:r>
          </a:p>
          <a:p>
            <a:r>
              <a:rPr lang="sr-Cyrl-RS" sz="2400" b="1" smtClean="0"/>
              <a:t>Иако</a:t>
            </a:r>
            <a:r>
              <a:rPr lang="sr-Latn-CS" sz="2400" b="1" smtClean="0"/>
              <a:t> </a:t>
            </a:r>
            <a:r>
              <a:rPr lang="sr-Cyrl-RS" sz="2400" b="1" smtClean="0"/>
              <a:t>Французи</a:t>
            </a:r>
            <a:r>
              <a:rPr lang="sr-Latn-CS" sz="2400" b="1" smtClean="0"/>
              <a:t> </a:t>
            </a:r>
            <a:r>
              <a:rPr lang="sr-Cyrl-RS" sz="2400" b="1" smtClean="0"/>
              <a:t>једу</a:t>
            </a:r>
            <a:r>
              <a:rPr lang="sr-Latn-CS" sz="2400" b="1" smtClean="0"/>
              <a:t> </a:t>
            </a:r>
            <a:r>
              <a:rPr lang="sr-Cyrl-RS" sz="2400" b="1" smtClean="0"/>
              <a:t>масну</a:t>
            </a:r>
            <a:r>
              <a:rPr lang="sr-Latn-CS" sz="2400" b="1" smtClean="0"/>
              <a:t> </a:t>
            </a:r>
            <a:r>
              <a:rPr lang="sr-Cyrl-RS" sz="2400" b="1" smtClean="0"/>
              <a:t>храну</a:t>
            </a:r>
            <a:r>
              <a:rPr lang="sr-Latn-CS" sz="2400" b="1" smtClean="0"/>
              <a:t> </a:t>
            </a:r>
            <a:r>
              <a:rPr lang="sr-Cyrl-RS" sz="2400" b="1" smtClean="0"/>
              <a:t>и</a:t>
            </a:r>
            <a:r>
              <a:rPr lang="sr-Latn-CS" sz="2400" b="1" smtClean="0"/>
              <a:t> </a:t>
            </a:r>
            <a:r>
              <a:rPr lang="sr-Cyrl-RS" sz="2400" b="1" smtClean="0"/>
              <a:t>пуше</a:t>
            </a:r>
            <a:r>
              <a:rPr lang="sr-Latn-CS" sz="2400" b="1" smtClean="0"/>
              <a:t> </a:t>
            </a:r>
            <a:r>
              <a:rPr lang="sr-Cyrl-RS" sz="2400" b="1" smtClean="0"/>
              <a:t>више</a:t>
            </a:r>
            <a:r>
              <a:rPr lang="sr-Latn-CS" sz="2400" b="1" smtClean="0"/>
              <a:t> </a:t>
            </a:r>
            <a:r>
              <a:rPr lang="sr-Cyrl-RS" sz="2400" b="1" smtClean="0"/>
              <a:t>него</a:t>
            </a:r>
            <a:r>
              <a:rPr lang="sr-Latn-CS" sz="2400" b="1" smtClean="0"/>
              <a:t> </a:t>
            </a:r>
            <a:r>
              <a:rPr lang="sr-Cyrl-RS" sz="2400" b="1" smtClean="0"/>
              <a:t>Американци</a:t>
            </a:r>
            <a:r>
              <a:rPr lang="en-US" sz="2400" b="1" smtClean="0"/>
              <a:t>, </a:t>
            </a:r>
            <a:r>
              <a:rPr lang="sr-Cyrl-RS" sz="2400" b="1" smtClean="0"/>
              <a:t>Сафер</a:t>
            </a:r>
            <a:r>
              <a:rPr lang="sr-Latn-CS" sz="2400" b="1" smtClean="0"/>
              <a:t> </a:t>
            </a:r>
            <a:r>
              <a:rPr lang="sr-Cyrl-RS" sz="2400" b="1" smtClean="0"/>
              <a:t>је</a:t>
            </a:r>
            <a:r>
              <a:rPr lang="sr-Latn-CS" sz="2400" b="1" smtClean="0"/>
              <a:t> </a:t>
            </a:r>
            <a:r>
              <a:rPr lang="sr-Cyrl-RS" sz="2400" b="1" smtClean="0"/>
              <a:t>закључио</a:t>
            </a:r>
            <a:r>
              <a:rPr lang="sr-Latn-CS" sz="2400" b="1" smtClean="0"/>
              <a:t>: </a:t>
            </a:r>
          </a:p>
          <a:p>
            <a:r>
              <a:rPr lang="en-US" sz="2400" b="1" i="1" smtClean="0"/>
              <a:t>“</a:t>
            </a:r>
            <a:r>
              <a:rPr lang="sr-Cyrl-RS" sz="2400" b="1" i="1" smtClean="0"/>
              <a:t>Ако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сте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средовечан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Американац</a:t>
            </a:r>
            <a:r>
              <a:rPr lang="en-US" sz="2400" b="1" i="1" smtClean="0"/>
              <a:t>, </a:t>
            </a:r>
            <a:r>
              <a:rPr lang="sr-Cyrl-RS" sz="2400" b="1" i="1" smtClean="0"/>
              <a:t>ваше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шансе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да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умрете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од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срчаног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удара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су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три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пута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веће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него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Француза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истих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година</a:t>
            </a:r>
            <a:r>
              <a:rPr lang="en-US" sz="2400" b="1" i="1" smtClean="0"/>
              <a:t>. </a:t>
            </a:r>
            <a:r>
              <a:rPr lang="sr-Cyrl-RS" sz="2400" b="1" i="1" smtClean="0"/>
              <a:t>Очигледно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да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Французи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нешто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исправно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чине</a:t>
            </a:r>
            <a:r>
              <a:rPr lang="sr-Latn-CS" sz="2400" b="1" i="1" smtClean="0"/>
              <a:t>, </a:t>
            </a:r>
            <a:r>
              <a:rPr lang="sr-Cyrl-RS" sz="2400" b="1" i="1" smtClean="0"/>
              <a:t>нешто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што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Американци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не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раде</a:t>
            </a:r>
            <a:r>
              <a:rPr lang="en-US" sz="2400" b="1" i="1" smtClean="0"/>
              <a:t>- ... </a:t>
            </a:r>
            <a:r>
              <a:rPr lang="sr-Cyrl-RS" sz="2400" b="1" i="1" smtClean="0"/>
              <a:t>А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сада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је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и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доказано</a:t>
            </a:r>
            <a:r>
              <a:rPr lang="en-US" sz="2400" b="1" i="1" smtClean="0"/>
              <a:t>: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Алкохол</a:t>
            </a:r>
            <a:r>
              <a:rPr lang="en-US" sz="2400" b="1" i="1" smtClean="0"/>
              <a:t> – </a:t>
            </a:r>
            <a:r>
              <a:rPr lang="sr-Cyrl-RS" sz="2400" b="1" i="1" smtClean="0"/>
              <a:t>нарочито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црно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вино</a:t>
            </a:r>
            <a:r>
              <a:rPr lang="en-US" sz="2400" b="1" i="1" smtClean="0"/>
              <a:t> – </a:t>
            </a:r>
            <a:r>
              <a:rPr lang="sr-Cyrl-RS" sz="2400" b="1" i="1" smtClean="0"/>
              <a:t>смањује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ризик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од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настанка</a:t>
            </a:r>
            <a:r>
              <a:rPr lang="sr-Latn-CS" sz="2400" b="1" i="1" smtClean="0"/>
              <a:t> </a:t>
            </a:r>
            <a:r>
              <a:rPr lang="sr-Cyrl-RS" sz="2400" b="1" i="1" smtClean="0"/>
              <a:t>болести</a:t>
            </a:r>
            <a:r>
              <a:rPr lang="sr-Latn-CS" sz="2400" b="1" i="1" smtClean="0"/>
              <a:t> </a:t>
            </a:r>
            <a:r>
              <a:rPr lang="sr-Cyrl-RS" sz="2400" b="1" i="1" smtClean="0"/>
              <a:t>срца</a:t>
            </a:r>
            <a:r>
              <a:rPr lang="en-US" sz="2400" b="1" i="1" smtClean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37406780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Суплементација</a:t>
            </a:r>
            <a:r>
              <a:rPr lang="sr-Latn-CS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интервенције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смислу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суплементације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представљају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део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глобалне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стратегије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ризика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КВО</a:t>
            </a:r>
            <a:endParaRPr lang="sr-Latn-CS" sz="27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Резултати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многобројних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студија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генерално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указују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неутралне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резултате</a:t>
            </a:r>
            <a:endParaRPr lang="en-US" sz="27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Добијање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јасних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афирмативних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резултата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en-U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тешко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постићи</a:t>
            </a:r>
            <a:r>
              <a:rPr lang="sr-Latn-CS" sz="27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37673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611560" y="188640"/>
            <a:ext cx="82296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ru-RU" sz="2800" dirty="0"/>
              <a:t>Храна </a:t>
            </a:r>
            <a:r>
              <a:rPr lang="ru-RU" sz="2800" dirty="0" smtClean="0"/>
              <a:t>је </a:t>
            </a:r>
            <a:r>
              <a:rPr lang="ru-RU" sz="2800" dirty="0"/>
              <a:t>свака супстанца или производ, прерађена, делимично прерађена или непрерађена, а намењенa је за исхрану људи или се оправдано може очекивати да ће се користити за људску </a:t>
            </a:r>
            <a:r>
              <a:rPr lang="ru-RU" sz="2800" dirty="0" smtClean="0"/>
              <a:t>употребу</a:t>
            </a:r>
            <a:r>
              <a:rPr lang="sr-Latn-RS" sz="2800" dirty="0" smtClean="0"/>
              <a:t>-</a:t>
            </a:r>
            <a:r>
              <a:rPr lang="sr-Cyrl-RS" sz="2800" dirty="0" smtClean="0"/>
              <a:t>Закон о безбедности хране</a:t>
            </a:r>
            <a:endParaRPr lang="sr-Latn-RS" sz="2800" dirty="0" smtClean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 dirty="0" smtClean="0"/>
              <a:t>Основне улоге-одржавање живота, </a:t>
            </a:r>
            <a:r>
              <a:rPr lang="sr-Cyrl-RS" sz="2800" dirty="0" smtClean="0"/>
              <a:t>функционисање </a:t>
            </a:r>
            <a:r>
              <a:rPr lang="sr-Cyrl-RS" sz="2800" dirty="0"/>
              <a:t>људског </a:t>
            </a:r>
            <a:r>
              <a:rPr lang="sr-Cyrl-RS" sz="2800" dirty="0" smtClean="0"/>
              <a:t> организма</a:t>
            </a:r>
            <a:r>
              <a:rPr lang="sr-Latn-CS" sz="2800" dirty="0" smtClean="0"/>
              <a:t>, </a:t>
            </a:r>
            <a:r>
              <a:rPr lang="sr-Cyrl-CS" sz="2800" dirty="0"/>
              <a:t>раст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 smtClean="0"/>
              <a:t>развој....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 dirty="0" smtClean="0"/>
              <a:t>Порекло-биљно, животињско, минерално.... индустријско</a:t>
            </a:r>
            <a:endParaRPr lang="sr-Latn-CS" sz="2800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sr-Latn-CS" sz="2800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en-US" sz="3200" dirty="0"/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611560" y="4653136"/>
            <a:ext cx="82296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 dirty="0">
                <a:solidFill>
                  <a:srgbClr val="A50021"/>
                </a:solidFill>
              </a:rPr>
              <a:t>Свака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намирница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је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Latn-CS" sz="3200" dirty="0" smtClean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храна</a:t>
            </a:r>
            <a:r>
              <a:rPr lang="sr-Latn-CS" sz="3200" dirty="0">
                <a:solidFill>
                  <a:srgbClr val="A50021"/>
                </a:solidFill>
              </a:rPr>
              <a:t>, </a:t>
            </a:r>
            <a:r>
              <a:rPr lang="sr-Cyrl-CS" sz="3200" dirty="0">
                <a:solidFill>
                  <a:srgbClr val="A50021"/>
                </a:solidFill>
              </a:rPr>
              <a:t>али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ниједна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RS" sz="3200" dirty="0">
                <a:solidFill>
                  <a:srgbClr val="A50021"/>
                </a:solidFill>
              </a:rPr>
              <a:t>појединачна </a:t>
            </a:r>
            <a:r>
              <a:rPr lang="sr-Cyrl-CS" sz="3200" dirty="0">
                <a:solidFill>
                  <a:srgbClr val="A50021"/>
                </a:solidFill>
              </a:rPr>
              <a:t>намирница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RS" sz="3200" dirty="0" smtClean="0">
                <a:solidFill>
                  <a:srgbClr val="A50021"/>
                </a:solidFill>
              </a:rPr>
              <a:t>није комплетна</a:t>
            </a:r>
            <a:endParaRPr lang="sr-Cyrl-CS" sz="3200" dirty="0" smtClean="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en-US" sz="32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8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sr-Cyrl-RS" b="1" smtClean="0">
                <a:solidFill>
                  <a:srgbClr val="19191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Коензим</a:t>
            </a:r>
            <a:r>
              <a:rPr lang="en-US" b="1" smtClean="0">
                <a:solidFill>
                  <a:srgbClr val="19191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Q</a:t>
            </a:r>
            <a:r>
              <a:rPr lang="en-US" sz="4000" b="1" baseline="-25000" smtClean="0">
                <a:solidFill>
                  <a:srgbClr val="19191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endParaRPr lang="en-US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214313" y="1571625"/>
            <a:ext cx="8472487" cy="528637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Антиоксидант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липидне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фазе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коензим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респираторном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ланцу</a:t>
            </a:r>
            <a:r>
              <a:rPr lang="sl-SI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Нивои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серуму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опадају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годинама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нижи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оксидативном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стресу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хипертензија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Суплементирање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току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4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недеље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доводи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смањења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КП</a:t>
            </a:r>
            <a:endParaRPr lang="sr-Latn-C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Просечна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редукција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КП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15/10 mmHg</a:t>
            </a:r>
          </a:p>
          <a:p>
            <a:pPr>
              <a:buFont typeface="Wingdings" pitchFamily="2" charset="2"/>
              <a:buChar char="ü"/>
            </a:pP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Уобичајена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орална</a:t>
            </a:r>
            <a:r>
              <a:rPr lang="sr-Latn-C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примена</a:t>
            </a:r>
            <a:endParaRPr lang="sr-Latn-C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sl-SI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30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l-SI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100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mg</a:t>
            </a:r>
            <a:r>
              <a:rPr lang="sl-SI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478588" y="5202238"/>
            <a:ext cx="2665412" cy="1655762"/>
            <a:chOff x="1791" y="2931"/>
            <a:chExt cx="1679" cy="1043"/>
          </a:xfrm>
        </p:grpSpPr>
        <p:sp>
          <p:nvSpPr>
            <p:cNvPr id="58373" name="Oval 6"/>
            <p:cNvSpPr>
              <a:spLocks noChangeArrowheads="1"/>
            </p:cNvSpPr>
            <p:nvPr/>
          </p:nvSpPr>
          <p:spPr bwMode="auto">
            <a:xfrm>
              <a:off x="1791" y="3066"/>
              <a:ext cx="1119" cy="908"/>
            </a:xfrm>
            <a:prstGeom prst="ellipse">
              <a:avLst/>
            </a:prstGeom>
            <a:solidFill>
              <a:schemeClr val="accent1">
                <a:alpha val="38039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374" name="Oval 7"/>
            <p:cNvSpPr>
              <a:spLocks noChangeArrowheads="1"/>
            </p:cNvSpPr>
            <p:nvPr/>
          </p:nvSpPr>
          <p:spPr bwMode="auto">
            <a:xfrm>
              <a:off x="2421" y="2931"/>
              <a:ext cx="1049" cy="707"/>
            </a:xfrm>
            <a:prstGeom prst="ellipse">
              <a:avLst/>
            </a:prstGeom>
            <a:solidFill>
              <a:srgbClr val="993366">
                <a:alpha val="30196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58375" name="Picture 8" descr="coe_008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26" y="2999"/>
              <a:ext cx="1573" cy="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78641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5286388"/>
            <a:ext cx="3214678" cy="1571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93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Протеини</a:t>
            </a:r>
            <a:r>
              <a:rPr lang="sr-Latn-C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endParaRPr lang="sr-Latn-CS" b="1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9396" name="Content Placeholder 2"/>
          <p:cNvSpPr>
            <a:spLocks noGrp="1"/>
          </p:cNvSpPr>
          <p:nvPr>
            <p:ph idx="1"/>
          </p:nvPr>
        </p:nvSpPr>
        <p:spPr>
          <a:xfrm>
            <a:off x="500063" y="1785938"/>
            <a:ext cx="8229600" cy="4525962"/>
          </a:xfrm>
        </p:spPr>
        <p:txBody>
          <a:bodyPr>
            <a:normAutofit/>
          </a:bodyPr>
          <a:lstStyle/>
          <a:p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Само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великих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количина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протеина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може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смањити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LDL Cho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неколико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%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када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уноси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уместо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животињских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протеина</a:t>
            </a:r>
            <a:endParaRPr lang="sr-Latn-CS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Храна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(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тофу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сојин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путер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грицкање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Корисна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здравље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због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саџаја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протективних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нутријената</a:t>
            </a:r>
            <a:endParaRPr lang="sr-Latn-C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ПУФА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влакна</a:t>
            </a:r>
            <a:endParaRPr lang="sr-Latn-C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Конзумирање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25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смањује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TC</a:t>
            </a:r>
            <a:r>
              <a:rPr lang="sr-Latn-C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LDL</a:t>
            </a:r>
            <a:endParaRPr lang="sr-Latn-C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 – 10%</a:t>
            </a:r>
          </a:p>
          <a:p>
            <a:pPr lvl="2"/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Нема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значајнијег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повећања</a:t>
            </a:r>
            <a:r>
              <a:rPr lang="sr-Latn-C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HDL</a:t>
            </a:r>
            <a:endParaRPr lang="sr-Latn-C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29600" cy="647700"/>
          </a:xfrm>
        </p:spPr>
        <p:txBody>
          <a:bodyPr>
            <a:normAutofit fontScale="90000"/>
          </a:bodyPr>
          <a:lstStyle/>
          <a:p>
            <a:r>
              <a:rPr lang="sr-Cyrl-RS" b="1" smtClean="0">
                <a:solidFill>
                  <a:srgbClr val="001746"/>
                </a:solidFill>
                <a:latin typeface="Verdana" pitchFamily="34" charset="0"/>
              </a:rPr>
              <a:t>Протеини</a:t>
            </a:r>
            <a:r>
              <a:rPr lang="sr-Latn-CS" b="1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b="1" smtClean="0">
                <a:solidFill>
                  <a:srgbClr val="001746"/>
                </a:solidFill>
                <a:latin typeface="Verdana" pitchFamily="34" charset="0"/>
              </a:rPr>
              <a:t>соје</a:t>
            </a:r>
            <a:endParaRPr lang="en-US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57375"/>
            <a:ext cx="8229600" cy="4572000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None/>
            </a:pPr>
            <a:r>
              <a:rPr lang="sr-Cyrl-RS" dirty="0" smtClean="0"/>
              <a:t>Дијета</a:t>
            </a:r>
            <a:r>
              <a:rPr lang="sr-Latn-CS" dirty="0" smtClean="0"/>
              <a:t> </a:t>
            </a:r>
            <a:r>
              <a:rPr lang="sr-Cyrl-RS" dirty="0" smtClean="0"/>
              <a:t>са</a:t>
            </a:r>
            <a:r>
              <a:rPr lang="sr-Latn-CS" dirty="0" smtClean="0"/>
              <a:t> </a:t>
            </a:r>
            <a:r>
              <a:rPr lang="sr-Cyrl-RS" dirty="0" smtClean="0"/>
              <a:t>смањеним</a:t>
            </a:r>
            <a:r>
              <a:rPr lang="sr-Latn-CS" dirty="0" smtClean="0"/>
              <a:t> </a:t>
            </a:r>
            <a:r>
              <a:rPr lang="sr-Cyrl-RS" dirty="0" smtClean="0"/>
              <a:t>уносом</a:t>
            </a:r>
            <a:r>
              <a:rPr lang="sr-Latn-CS" dirty="0" smtClean="0"/>
              <a:t> </a:t>
            </a:r>
            <a:r>
              <a:rPr lang="sr-Cyrl-RS" dirty="0" smtClean="0"/>
              <a:t>засићених</a:t>
            </a:r>
            <a:r>
              <a:rPr lang="sr-Latn-CS" dirty="0" smtClean="0"/>
              <a:t> </a:t>
            </a:r>
            <a:r>
              <a:rPr lang="sr-Cyrl-RS" dirty="0" smtClean="0"/>
              <a:t>масти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Хол</a:t>
            </a:r>
            <a:r>
              <a:rPr lang="sr-Latn-CS" dirty="0" smtClean="0"/>
              <a:t> </a:t>
            </a:r>
            <a:r>
              <a:rPr lang="sr-Cyrl-RS" dirty="0" smtClean="0"/>
              <a:t>која</a:t>
            </a:r>
            <a:r>
              <a:rPr lang="sr-Latn-CS" dirty="0" smtClean="0"/>
              <a:t> </a:t>
            </a:r>
            <a:r>
              <a:rPr lang="sr-Cyrl-RS" dirty="0" smtClean="0"/>
              <a:t>укључује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25 </a:t>
            </a:r>
            <a:r>
              <a:rPr lang="sr-Cyrl-RS" dirty="0" smtClean="0"/>
              <a:t>грама</a:t>
            </a:r>
            <a:r>
              <a:rPr lang="sr-Latn-CS" dirty="0" smtClean="0"/>
              <a:t> </a:t>
            </a:r>
            <a:r>
              <a:rPr lang="sr-Cyrl-RS" dirty="0" smtClean="0"/>
              <a:t>протеина</a:t>
            </a:r>
            <a:r>
              <a:rPr lang="sr-Latn-CS" dirty="0" smtClean="0"/>
              <a:t> </a:t>
            </a:r>
            <a:r>
              <a:rPr lang="sr-Cyrl-RS" dirty="0" smtClean="0"/>
              <a:t>соје</a:t>
            </a:r>
            <a:r>
              <a:rPr lang="sr-Latn-CS" dirty="0" smtClean="0"/>
              <a:t> </a:t>
            </a:r>
            <a:r>
              <a:rPr lang="sr-Cyrl-RS" dirty="0" smtClean="0"/>
              <a:t>дневно</a:t>
            </a:r>
            <a:r>
              <a:rPr lang="sr-Latn-CS" dirty="0" smtClean="0"/>
              <a:t> </a:t>
            </a:r>
            <a:r>
              <a:rPr lang="sr-Cyrl-RS" dirty="0" smtClean="0"/>
              <a:t>може</a:t>
            </a:r>
            <a:r>
              <a:rPr lang="sr-Latn-CS" dirty="0" smtClean="0"/>
              <a:t> </a:t>
            </a:r>
            <a:r>
              <a:rPr lang="sr-Cyrl-RS" dirty="0" smtClean="0"/>
              <a:t>смањити</a:t>
            </a:r>
            <a:r>
              <a:rPr lang="sr-Latn-CS" dirty="0" smtClean="0"/>
              <a:t> </a:t>
            </a:r>
            <a:r>
              <a:rPr lang="sr-Cyrl-RS" dirty="0" smtClean="0"/>
              <a:t>ризик</a:t>
            </a:r>
            <a:r>
              <a:rPr lang="sr-Latn-CS" dirty="0" smtClean="0"/>
              <a:t> </a:t>
            </a:r>
            <a:r>
              <a:rPr lang="sr-Cyrl-RS" dirty="0" smtClean="0"/>
              <a:t>од</a:t>
            </a:r>
            <a:r>
              <a:rPr lang="sr-Latn-CS" dirty="0" smtClean="0"/>
              <a:t> </a:t>
            </a:r>
            <a:r>
              <a:rPr lang="sr-Cyrl-RS" dirty="0" smtClean="0"/>
              <a:t>болести</a:t>
            </a:r>
            <a:r>
              <a:rPr lang="sr-Latn-CS" dirty="0" smtClean="0"/>
              <a:t> </a:t>
            </a:r>
            <a:r>
              <a:rPr lang="sr-Cyrl-RS" dirty="0" smtClean="0"/>
              <a:t>срца</a:t>
            </a:r>
            <a:r>
              <a:rPr lang="sr-Latn-CS" dirty="0" smtClean="0"/>
              <a:t>. </a:t>
            </a:r>
          </a:p>
          <a:p>
            <a:pPr algn="ctr">
              <a:buFont typeface="Wingdings" pitchFamily="2" charset="2"/>
              <a:buNone/>
            </a:pPr>
            <a:r>
              <a:rPr lang="sr-Latn-CS" dirty="0" smtClean="0"/>
              <a:t>----------------------------------------</a:t>
            </a:r>
          </a:p>
          <a:p>
            <a:pPr>
              <a:buFont typeface="Wingdings" pitchFamily="2" charset="2"/>
              <a:buNone/>
            </a:pPr>
            <a:r>
              <a:rPr lang="sr-Latn-CS" dirty="0" smtClean="0"/>
              <a:t>• </a:t>
            </a:r>
            <a:r>
              <a:rPr lang="sr-Cyrl-RS" dirty="0" smtClean="0"/>
              <a:t>ФДА</a:t>
            </a:r>
            <a:r>
              <a:rPr lang="sr-Latn-CS" dirty="0" smtClean="0"/>
              <a:t> </a:t>
            </a:r>
            <a:r>
              <a:rPr lang="sr-Cyrl-RS" dirty="0" smtClean="0"/>
              <a:t>дозвољава</a:t>
            </a:r>
            <a:r>
              <a:rPr lang="sr-Latn-CS" dirty="0" smtClean="0"/>
              <a:t> </a:t>
            </a:r>
            <a:r>
              <a:rPr lang="sr-Cyrl-RS" dirty="0" smtClean="0"/>
              <a:t>следеће</a:t>
            </a:r>
            <a:r>
              <a:rPr lang="sr-Latn-CS" dirty="0" smtClean="0"/>
              <a:t> </a:t>
            </a:r>
            <a:r>
              <a:rPr lang="sr-Cyrl-RS" dirty="0" smtClean="0"/>
              <a:t>здравствену</a:t>
            </a:r>
            <a:r>
              <a:rPr lang="sr-Latn-CS" dirty="0" smtClean="0"/>
              <a:t> </a:t>
            </a:r>
            <a:r>
              <a:rPr lang="sr-Cyrl-RS" dirty="0" smtClean="0"/>
              <a:t>изјаву</a:t>
            </a:r>
            <a:r>
              <a:rPr lang="sr-Latn-CS" dirty="0" smtClean="0"/>
              <a:t>:</a:t>
            </a:r>
          </a:p>
          <a:p>
            <a:pPr lvl="1" algn="just">
              <a:buFont typeface="Wingdings" pitchFamily="2" charset="2"/>
              <a:buNone/>
            </a:pPr>
            <a:r>
              <a:rPr lang="sr-Latn-CS" dirty="0" smtClean="0"/>
              <a:t>– </a:t>
            </a:r>
            <a:r>
              <a:rPr lang="sr-Cyrl-RS" dirty="0" smtClean="0"/>
              <a:t>Једна</a:t>
            </a:r>
            <a:r>
              <a:rPr lang="sr-Latn-CS" dirty="0" smtClean="0"/>
              <a:t> </a:t>
            </a:r>
            <a:r>
              <a:rPr lang="sr-Cyrl-RS" dirty="0" smtClean="0"/>
              <a:t>порција</a:t>
            </a:r>
            <a:r>
              <a:rPr lang="sr-Latn-CS" dirty="0" smtClean="0"/>
              <a:t> </a:t>
            </a:r>
            <a:r>
              <a:rPr lang="sr-Cyrl-RS" dirty="0" smtClean="0"/>
              <a:t>садржи</a:t>
            </a:r>
            <a:r>
              <a:rPr lang="sr-Latn-CS" dirty="0" smtClean="0"/>
              <a:t> 6.25 </a:t>
            </a:r>
            <a:r>
              <a:rPr lang="sr-Cyrl-RS" dirty="0" smtClean="0"/>
              <a:t>грама</a:t>
            </a:r>
            <a:r>
              <a:rPr lang="sr-Latn-CS" dirty="0" smtClean="0"/>
              <a:t> </a:t>
            </a:r>
            <a:r>
              <a:rPr lang="sr-Cyrl-RS" dirty="0" smtClean="0"/>
              <a:t>протеина</a:t>
            </a:r>
            <a:r>
              <a:rPr lang="sr-Latn-CS" dirty="0" smtClean="0"/>
              <a:t> </a:t>
            </a:r>
            <a:r>
              <a:rPr lang="sr-Cyrl-RS" dirty="0" smtClean="0"/>
              <a:t>соје</a:t>
            </a:r>
            <a:r>
              <a:rPr lang="sr-Latn-CS" dirty="0" smtClean="0"/>
              <a:t> (6.25</a:t>
            </a:r>
            <a:r>
              <a:rPr lang="en-US" dirty="0" smtClean="0"/>
              <a:t>g</a:t>
            </a:r>
            <a:r>
              <a:rPr lang="sr-Latn-CS" dirty="0" smtClean="0"/>
              <a:t> </a:t>
            </a:r>
            <a:r>
              <a:rPr lang="sr-Cyrl-RS" dirty="0" smtClean="0"/>
              <a:t>засновано</a:t>
            </a:r>
            <a:r>
              <a:rPr lang="sr-Latn-CS" dirty="0" smtClean="0"/>
              <a:t> </a:t>
            </a:r>
            <a:r>
              <a:rPr lang="sr-Cyrl-RS" dirty="0" smtClean="0"/>
              <a:t>на</a:t>
            </a:r>
            <a:r>
              <a:rPr lang="sr-Latn-CS" dirty="0" smtClean="0"/>
              <a:t> - 25 </a:t>
            </a:r>
            <a:r>
              <a:rPr lang="en-US" dirty="0" smtClean="0"/>
              <a:t>g</a:t>
            </a:r>
            <a:r>
              <a:rPr lang="sr-Latn-CS" dirty="0" smtClean="0"/>
              <a:t>/</a:t>
            </a:r>
            <a:r>
              <a:rPr lang="sr-Cyrl-RS" dirty="0" smtClean="0"/>
              <a:t>дневно</a:t>
            </a:r>
            <a:r>
              <a:rPr lang="sr-Latn-CS" dirty="0" smtClean="0"/>
              <a:t> x 4 </a:t>
            </a:r>
            <a:r>
              <a:rPr lang="sr-Cyrl-RS" dirty="0" smtClean="0"/>
              <a:t>порције</a:t>
            </a:r>
            <a:r>
              <a:rPr lang="sr-Latn-CS" dirty="0" smtClean="0"/>
              <a:t>/ </a:t>
            </a:r>
            <a:r>
              <a:rPr lang="sr-Cyrl-RS" dirty="0" smtClean="0"/>
              <a:t>дневно</a:t>
            </a:r>
            <a:r>
              <a:rPr lang="sr-Latn-CS" dirty="0" smtClean="0"/>
              <a:t>)</a:t>
            </a:r>
          </a:p>
          <a:p>
            <a:pPr lvl="1">
              <a:buFont typeface="Wingdings" pitchFamily="2" charset="2"/>
              <a:buNone/>
            </a:pPr>
            <a:r>
              <a:rPr lang="sr-Latn-CS" dirty="0" smtClean="0"/>
              <a:t>– </a:t>
            </a:r>
            <a:r>
              <a:rPr lang="sr-Cyrl-RS" dirty="0" smtClean="0"/>
              <a:t>Смањен</a:t>
            </a:r>
            <a:r>
              <a:rPr lang="sr-Latn-CS" dirty="0" smtClean="0"/>
              <a:t> </a:t>
            </a:r>
            <a:r>
              <a:rPr lang="sr-Cyrl-RS" dirty="0" smtClean="0"/>
              <a:t>унос</a:t>
            </a:r>
            <a:r>
              <a:rPr lang="sr-Latn-CS" dirty="0" smtClean="0"/>
              <a:t> </a:t>
            </a:r>
            <a:r>
              <a:rPr lang="sr-Cyrl-RS" dirty="0" smtClean="0"/>
              <a:t>масти</a:t>
            </a:r>
            <a:r>
              <a:rPr lang="sr-Latn-CS" dirty="0" smtClean="0"/>
              <a:t>, </a:t>
            </a:r>
            <a:r>
              <a:rPr lang="sr-Cyrl-RS" dirty="0" smtClean="0"/>
              <a:t>засићених</a:t>
            </a:r>
            <a:r>
              <a:rPr lang="sr-Latn-CS" dirty="0" smtClean="0"/>
              <a:t> </a:t>
            </a:r>
            <a:r>
              <a:rPr lang="sr-Cyrl-RS" dirty="0" smtClean="0"/>
              <a:t>МК</a:t>
            </a:r>
            <a:r>
              <a:rPr lang="sr-Latn-CS" dirty="0" smtClean="0"/>
              <a:t> </a:t>
            </a:r>
            <a:r>
              <a:rPr lang="sr-Cyrl-RS" dirty="0" smtClean="0"/>
              <a:t>и</a:t>
            </a:r>
            <a:r>
              <a:rPr lang="sr-Latn-CS" dirty="0" smtClean="0"/>
              <a:t> </a:t>
            </a:r>
            <a:r>
              <a:rPr lang="sr-Cyrl-RS" dirty="0" smtClean="0"/>
              <a:t>Хол</a:t>
            </a:r>
            <a:r>
              <a:rPr lang="en-US" dirty="0" err="1" smtClean="0"/>
              <a:t>esterola</a:t>
            </a:r>
            <a:endParaRPr lang="sr-Latn-C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9869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amond 6"/>
          <p:cNvSpPr/>
          <p:nvPr/>
        </p:nvSpPr>
        <p:spPr>
          <a:xfrm>
            <a:off x="1071538" y="928670"/>
            <a:ext cx="6643734" cy="2286016"/>
          </a:xfrm>
          <a:prstGeom prst="diamond">
            <a:avLst/>
          </a:prstGeom>
          <a:gradFill>
            <a:gsLst>
              <a:gs pos="0">
                <a:srgbClr val="CC000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sr-Cyrl-RS" sz="2300" b="1" smtClean="0">
                <a:latin typeface="Verdana" pitchFamily="34" charset="0"/>
              </a:rPr>
              <a:t>Биолошки</a:t>
            </a:r>
            <a:r>
              <a:rPr lang="sr-Latn-CS" sz="2300" b="1" smtClean="0">
                <a:latin typeface="Verdana" pitchFamily="34" charset="0"/>
              </a:rPr>
              <a:t> </a:t>
            </a:r>
            <a:r>
              <a:rPr lang="sr-Cyrl-RS" sz="2300" b="1" smtClean="0">
                <a:latin typeface="Verdana" pitchFamily="34" charset="0"/>
              </a:rPr>
              <a:t>активне</a:t>
            </a:r>
            <a:r>
              <a:rPr lang="sr-Latn-CS" sz="2300" b="1" smtClean="0">
                <a:latin typeface="Verdana" pitchFamily="34" charset="0"/>
              </a:rPr>
              <a:t> </a:t>
            </a:r>
            <a:r>
              <a:rPr lang="sr-Cyrl-RS" sz="2300" b="1" smtClean="0">
                <a:latin typeface="Verdana" pitchFamily="34" charset="0"/>
              </a:rPr>
              <a:t>не</a:t>
            </a:r>
            <a:r>
              <a:rPr lang="sr-Latn-CS" sz="2300" b="1" smtClean="0">
                <a:latin typeface="Verdana" pitchFamily="34" charset="0"/>
              </a:rPr>
              <a:t>-</a:t>
            </a:r>
            <a:r>
              <a:rPr lang="sr-Cyrl-RS" sz="2300" b="1" smtClean="0">
                <a:latin typeface="Verdana" pitchFamily="34" charset="0"/>
              </a:rPr>
              <a:t>ненутритивне</a:t>
            </a:r>
            <a:r>
              <a:rPr lang="sr-Latn-CS" sz="2300" b="1" smtClean="0">
                <a:latin typeface="Verdana" pitchFamily="34" charset="0"/>
              </a:rPr>
              <a:t> </a:t>
            </a:r>
            <a:r>
              <a:rPr lang="sr-Cyrl-RS" sz="2300" b="1" smtClean="0">
                <a:latin typeface="Verdana" pitchFamily="34" charset="0"/>
              </a:rPr>
              <a:t>компоненте</a:t>
            </a:r>
            <a:endParaRPr lang="en-US" sz="2300" b="1" dirty="0">
              <a:latin typeface="Verdana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 rot="1432425">
            <a:off x="1360534" y="2861379"/>
            <a:ext cx="997073" cy="128588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r-Latn-CS"/>
          </a:p>
        </p:txBody>
      </p:sp>
      <p:sp>
        <p:nvSpPr>
          <p:cNvPr id="10" name="Down Arrow 9"/>
          <p:cNvSpPr/>
          <p:nvPr/>
        </p:nvSpPr>
        <p:spPr>
          <a:xfrm rot="20193277">
            <a:off x="5858286" y="2859587"/>
            <a:ext cx="995527" cy="128588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r-Latn-CS"/>
          </a:p>
        </p:txBody>
      </p:sp>
      <p:sp>
        <p:nvSpPr>
          <p:cNvPr id="12" name="Rounded Rectangle 11"/>
          <p:cNvSpPr/>
          <p:nvPr/>
        </p:nvSpPr>
        <p:spPr>
          <a:xfrm>
            <a:off x="571472" y="4429132"/>
            <a:ext cx="271464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23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Пробиотици</a:t>
            </a:r>
            <a:endParaRPr lang="sr-Latn-CS" sz="23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072066" y="4500570"/>
            <a:ext cx="364333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sr-Cyrl-RS" sz="2300" b="1" smtClean="0">
                <a:latin typeface="Verdana" pitchFamily="34" charset="0"/>
              </a:rPr>
              <a:t>Фитохемикалије</a:t>
            </a:r>
            <a:endParaRPr lang="en-US" sz="2300" b="1" dirty="0">
              <a:latin typeface="Verdana" pitchFamily="34" charset="0"/>
            </a:endParaRPr>
          </a:p>
          <a:p>
            <a:pPr algn="ctr" eaLnBrk="0" hangingPunct="0">
              <a:defRPr/>
            </a:pPr>
            <a:r>
              <a:rPr lang="en-US" sz="2300" b="1" smtClean="0">
                <a:latin typeface="Verdana" pitchFamily="34" charset="0"/>
              </a:rPr>
              <a:t>/</a:t>
            </a:r>
            <a:r>
              <a:rPr lang="sr-Cyrl-RS" sz="2300" b="1" smtClean="0">
                <a:latin typeface="Verdana" pitchFamily="34" charset="0"/>
              </a:rPr>
              <a:t>фитонутријенти</a:t>
            </a:r>
            <a:endParaRPr lang="sr-Latn-CS" sz="23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11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Фитостероли</a:t>
            </a:r>
            <a:r>
              <a:rPr lang="sr-Latn-C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Станоли</a:t>
            </a:r>
            <a:endParaRPr lang="sr-Latn-CS" b="1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2468" name="Content Placeholder 2"/>
          <p:cNvSpPr>
            <a:spLocks noGrp="1"/>
          </p:cNvSpPr>
          <p:nvPr>
            <p:ph idx="1"/>
          </p:nvPr>
        </p:nvSpPr>
        <p:spPr>
          <a:xfrm>
            <a:off x="500063" y="17145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Биљни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станоли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стероли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изоловани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уља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соје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или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уља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бора</a:t>
            </a: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последње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време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естерификују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додају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маргаринима</a:t>
            </a: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Конзумирање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 – 3 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дневно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снижава</a:t>
            </a:r>
            <a:r>
              <a:rPr lang="sr-Latn-C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TC/LDL</a:t>
            </a: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9 – 20%</a:t>
            </a:r>
          </a:p>
          <a:p>
            <a:pPr lvl="2"/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Без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промене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HDL</a:t>
            </a:r>
            <a:endParaRPr lang="sr-Latn-CS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Механизам</a:t>
            </a: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Инхибиција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апсорпције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дијетарног</a:t>
            </a:r>
            <a:r>
              <a:rPr lang="sr-Latn-C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Хол</a:t>
            </a:r>
            <a:endParaRPr lang="sr-Latn-CS" sz="23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charset="0"/>
              <a:buNone/>
            </a:pPr>
            <a:endParaRPr lang="sr-Latn-C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99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Фитостероли</a:t>
            </a:r>
            <a:r>
              <a:rPr lang="sr-Latn-C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sr-Cyrl-R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Станоли</a:t>
            </a:r>
            <a:endParaRPr lang="en-US" smtClean="0"/>
          </a:p>
        </p:txBody>
      </p:sp>
      <p:pic>
        <p:nvPicPr>
          <p:cNvPr id="63491" name="Picture 4" descr="24ff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81300" y="1766888"/>
            <a:ext cx="4362450" cy="4191000"/>
          </a:xfrm>
          <a:noFill/>
        </p:spPr>
      </p:pic>
    </p:spTree>
    <p:extLst>
      <p:ext uri="{BB962C8B-B14F-4D97-AF65-F5344CB8AC3E}">
        <p14:creationId xmlns:p14="http://schemas.microsoft.com/office/powerpoint/2010/main" val="388940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Ограничења</a:t>
            </a:r>
            <a:r>
              <a:rPr lang="sr-Latn-C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унос</a:t>
            </a:r>
            <a:r>
              <a:rPr lang="sr-Latn-C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3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алкохола</a:t>
            </a:r>
            <a:endParaRPr lang="sr-Latn-CS" sz="3300" b="1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4515" name="Content Placeholder 4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5072063"/>
          </a:xfrm>
        </p:spPr>
        <p:txBody>
          <a:bodyPr/>
          <a:lstStyle/>
          <a:p>
            <a:r>
              <a:rPr lang="sr-Cyrl-RS" smtClean="0"/>
              <a:t>Мушкарци</a:t>
            </a:r>
            <a:r>
              <a:rPr lang="en-GB" smtClean="0"/>
              <a:t>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GB" smtClean="0">
                <a:sym typeface="Wingdings" pitchFamily="2" charset="2"/>
              </a:rPr>
              <a:t> 3 </a:t>
            </a:r>
            <a:r>
              <a:rPr lang="sr-Cyrl-RS" smtClean="0">
                <a:sym typeface="Wingdings" pitchFamily="2" charset="2"/>
              </a:rPr>
              <a:t>јединице</a:t>
            </a:r>
            <a:r>
              <a:rPr lang="en-GB" smtClean="0">
                <a:sym typeface="Wingdings" pitchFamily="2" charset="2"/>
              </a:rPr>
              <a:t>/</a:t>
            </a:r>
            <a:r>
              <a:rPr lang="sr-Cyrl-RS" smtClean="0">
                <a:sym typeface="Wingdings" pitchFamily="2" charset="2"/>
              </a:rPr>
              <a:t>дневно</a:t>
            </a:r>
            <a:endParaRPr lang="en-GB" smtClean="0">
              <a:sym typeface="Wingdings" pitchFamily="2" charset="2"/>
            </a:endParaRPr>
          </a:p>
          <a:p>
            <a:r>
              <a:rPr lang="sr-Cyrl-RS" smtClean="0">
                <a:sym typeface="Wingdings" pitchFamily="2" charset="2"/>
              </a:rPr>
              <a:t>Жене</a:t>
            </a:r>
            <a:r>
              <a:rPr lang="en-GB" smtClean="0">
                <a:sym typeface="Wingdings" pitchFamily="2" charset="2"/>
              </a:rPr>
              <a:t>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GB" smtClean="0">
                <a:sym typeface="Wingdings" pitchFamily="2" charset="2"/>
              </a:rPr>
              <a:t> 2 </a:t>
            </a:r>
            <a:r>
              <a:rPr lang="sr-Cyrl-RS" smtClean="0">
                <a:sym typeface="Wingdings" pitchFamily="2" charset="2"/>
              </a:rPr>
              <a:t>јединице</a:t>
            </a:r>
            <a:r>
              <a:rPr lang="en-GB" smtClean="0">
                <a:sym typeface="Wingdings" pitchFamily="2" charset="2"/>
              </a:rPr>
              <a:t>/</a:t>
            </a:r>
            <a:r>
              <a:rPr lang="sr-Cyrl-RS" smtClean="0">
                <a:sym typeface="Wingdings" pitchFamily="2" charset="2"/>
              </a:rPr>
              <a:t>дневно</a:t>
            </a:r>
            <a:endParaRPr lang="en-GB" smtClean="0">
              <a:sym typeface="Wingdings" pitchFamily="2" charset="2"/>
            </a:endParaRPr>
          </a:p>
          <a:p>
            <a:pPr>
              <a:buFont typeface="Arial" charset="0"/>
              <a:buNone/>
            </a:pPr>
            <a:endParaRPr lang="sr-Latn-CS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000250" y="2571750"/>
          <a:ext cx="6096000" cy="3530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746"/>
                          </a:solidFill>
                          <a:effectLst/>
                        </a:rPr>
                        <a:t>Vino</a:t>
                      </a:r>
                      <a:endParaRPr kumimoji="0" lang="sr-Latn-C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746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Mala čaša</a:t>
                      </a:r>
                      <a:endParaRPr kumimoji="0" lang="en-GB" sz="1800" i="1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(125 mL)</a:t>
                      </a:r>
                      <a:endParaRPr kumimoji="0" lang="sr-Latn-C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Velika čaša</a:t>
                      </a:r>
                      <a:endParaRPr kumimoji="0" lang="en-GB" sz="1800" i="1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(175 mL)</a:t>
                      </a:r>
                      <a:endParaRPr kumimoji="0" lang="sr-Latn-C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 vol%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1.5 jedinica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2.1 jedinica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 vol%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B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1.75 jedinica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B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2.45 jedinica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B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746"/>
                          </a:solidFill>
                          <a:effectLst/>
                          <a:latin typeface="+mn-lt"/>
                          <a:cs typeface="+mn-cs"/>
                        </a:rPr>
                        <a:t>Pivo</a:t>
                      </a:r>
                      <a:endParaRPr kumimoji="0" lang="sr-Latn-C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746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Malo</a:t>
                      </a:r>
                      <a:endParaRPr kumimoji="0" lang="en-GB" sz="1800" i="1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(330 mL)</a:t>
                      </a:r>
                      <a:endParaRPr kumimoji="0" lang="sr-Latn-C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Veliko</a:t>
                      </a:r>
                      <a:endParaRPr kumimoji="0" lang="en-GB" sz="1800" i="1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(500mL)</a:t>
                      </a:r>
                      <a:endParaRPr kumimoji="0" lang="sr-Latn-C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 vol%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1.7 </a:t>
                      </a: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jedinica</a:t>
                      </a:r>
                      <a:endParaRPr kumimoji="0" lang="en-GB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2.2 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 vol%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2.8 jedinice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T>
                      <a:noFill/>
                    </a:lnT>
                    <a:lnB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746"/>
                          </a:solidFill>
                          <a:effectLst/>
                        </a:rPr>
                        <a:t>Žestoko piće</a:t>
                      </a:r>
                      <a:endParaRPr kumimoji="0" lang="sr-Latn-C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746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Jedno</a:t>
                      </a:r>
                      <a:r>
                        <a:rPr kumimoji="0" lang="en-GB" sz="18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(25 mL)</a:t>
                      </a:r>
                      <a:endParaRPr kumimoji="0" lang="sr-Latn-C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i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Duplo</a:t>
                      </a: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(50 mL)</a:t>
                      </a:r>
                      <a:endParaRPr kumimoji="0" lang="sr-Latn-C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T w="381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 vol%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jedinica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jedinice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047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Cyrl-R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Дијетарне</a:t>
            </a:r>
            <a:r>
              <a:rPr lang="sr-Latn-C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интервенције</a:t>
            </a:r>
            <a:endParaRPr lang="sr-Latn-CS" b="1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457200" y="2232025"/>
            <a:ext cx="8229600" cy="4054475"/>
          </a:xfrm>
        </p:spPr>
        <p:txBody>
          <a:bodyPr/>
          <a:lstStyle/>
          <a:p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Адекватно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балансирање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нутријената</a:t>
            </a:r>
            <a:endParaRPr lang="sr-Latn-CS" sz="28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Престанак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конзумирања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одређене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врсте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хране</a:t>
            </a:r>
            <a:endParaRPr lang="sr-Latn-CS" sz="28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Повећати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фортификованих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намирница</a:t>
            </a:r>
            <a:endParaRPr lang="sr-Latn-CS" sz="28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Унос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дијететских</a:t>
            </a:r>
            <a:r>
              <a:rPr lang="sr-Latn-C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суплемената</a:t>
            </a:r>
            <a:endParaRPr lang="sr-Latn-CS" sz="28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55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Студије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дијетарним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интервенцијама</a:t>
            </a:r>
            <a:endParaRPr lang="sr-Latn-CS" sz="4000" b="1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340225"/>
          </a:xfrm>
        </p:spPr>
        <p:txBody>
          <a:bodyPr>
            <a:normAutofit lnSpcReduction="10000"/>
          </a:bodyPr>
          <a:lstStyle/>
          <a:p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Неколико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студија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спроведено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да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би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се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доказала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корист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дијетарних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интервенција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ризика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од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КВБ</a:t>
            </a:r>
            <a:endParaRPr lang="sr-Latn-CS" sz="2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Подразумевале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појединачне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или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вишеструке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дијетарне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интервенције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као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промену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стила</a:t>
            </a:r>
            <a:r>
              <a:rPr lang="sr-Latn-C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3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живота</a:t>
            </a:r>
            <a:endParaRPr lang="sr-Latn-CS" sz="23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</a:t>
            </a:r>
            <a:r>
              <a:rPr lang="en-U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y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он</a:t>
            </a:r>
            <a:r>
              <a:rPr lang="en-U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</a:t>
            </a:r>
            <a:r>
              <a:rPr lang="en-U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хеарт</a:t>
            </a:r>
            <a:r>
              <a:rPr lang="en-U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студ</a:t>
            </a:r>
            <a:r>
              <a:rPr lang="en-U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y (1994)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Испитаници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подвргнути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медитеранској</a:t>
            </a:r>
            <a:r>
              <a:rPr lang="sr-Latn-CS" sz="2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дијети</a:t>
            </a:r>
            <a:endParaRPr lang="sr-Latn-CS" sz="26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Студија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пружила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доказе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корисности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ове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дијете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смањење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КВ</a:t>
            </a:r>
            <a:r>
              <a:rPr lang="sr-Latn-C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ризика</a:t>
            </a:r>
            <a:endParaRPr lang="en-US" sz="2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charset="0"/>
              <a:buNone/>
            </a:pPr>
            <a:endParaRPr lang="en-US" sz="28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charset="0"/>
              <a:buNone/>
            </a:pPr>
            <a:endParaRPr lang="sr-Latn-CS" sz="28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0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9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Шта</a:t>
            </a:r>
            <a:r>
              <a:rPr lang="sr-Latn-CS" sz="39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9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је</a:t>
            </a:r>
            <a:r>
              <a:rPr lang="sr-Latn-CS" sz="39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9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Медитеранска</a:t>
            </a:r>
            <a:r>
              <a:rPr lang="sr-Latn-CS" sz="39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39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дијета</a:t>
            </a:r>
            <a:r>
              <a:rPr lang="sr-Latn-CS" sz="39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en-US" sz="3900" b="1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500063" y="2332038"/>
            <a:ext cx="8229600" cy="3883025"/>
          </a:xfrm>
        </p:spPr>
        <p:txBody>
          <a:bodyPr/>
          <a:lstStyle/>
          <a:p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Дијета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заснована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традиционалој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исхрани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медитеранских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земаља</a:t>
            </a:r>
            <a:endParaRPr lang="sr-Latn-C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Италије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Грчке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Шпаније</a:t>
            </a:r>
            <a:endParaRPr lang="sr-Latn-C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sr-Cyrl-R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Откривена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 </a:t>
            </a:r>
            <a:r>
              <a:rPr lang="sr-Latn-C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1945</a:t>
            </a:r>
            <a:r>
              <a:rPr lang="sr-Latn-C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sr-Latn-RS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Ancel Keus)</a:t>
            </a:r>
            <a:endParaRPr lang="en-US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421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ru-RU" sz="3200" dirty="0"/>
              <a:t>Храна јесте и пиће, гума за жвакање, као и било која супстанца наменски додата храни током припреме, обраде или производње. </a:t>
            </a:r>
            <a:endParaRPr lang="ru-RU" sz="3200" dirty="0" smtClean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ru-RU" sz="3200" dirty="0" smtClean="0"/>
              <a:t>Храна </a:t>
            </a:r>
            <a:r>
              <a:rPr lang="ru-RU" sz="3200" dirty="0"/>
              <a:t>јесте и вода за пиће, укључујући воду у оригиналној амбалажи (стона вода, минерална вода и изворска вода), као и вода која се употребљава, односно додаје током припреме, обраде или производње хране.</a:t>
            </a:r>
            <a:endParaRPr lang="sr-Latn-CS" dirty="0"/>
          </a:p>
        </p:txBody>
      </p:sp>
    </p:spTree>
    <p:extLst>
      <p:ext uri="{BB962C8B-B14F-4D97-AF65-F5344CB8AC3E}">
        <p14:creationId xmlns:p14="http://schemas.microsoft.com/office/powerpoint/2010/main" val="424929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IRAMID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7819"/>
          <a:stretch>
            <a:fillRect/>
          </a:stretch>
        </p:blipFill>
        <p:spPr>
          <a:xfrm>
            <a:off x="1428750" y="428625"/>
            <a:ext cx="6500813" cy="5786438"/>
          </a:xfrm>
          <a:noFill/>
        </p:spPr>
      </p:pic>
    </p:spTree>
    <p:extLst>
      <p:ext uri="{BB962C8B-B14F-4D97-AF65-F5344CB8AC3E}">
        <p14:creationId xmlns:p14="http://schemas.microsoft.com/office/powerpoint/2010/main" val="201620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Промене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стилу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живота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превенцију</a:t>
            </a:r>
            <a:r>
              <a:rPr lang="sr-Latn-C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4000" b="1" smtClean="0">
                <a:solidFill>
                  <a:srgbClr val="0017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КВБ</a:t>
            </a:r>
            <a:endParaRPr lang="en-GB" sz="4000" b="1" smtClean="0">
              <a:solidFill>
                <a:srgbClr val="00174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Одржавање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нормалне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ТМ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за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одрасле</a:t>
            </a:r>
            <a:endParaRPr lang="sr-Latn-CS" dirty="0" smtClean="0">
              <a:solidFill>
                <a:srgbClr val="001746"/>
              </a:solidFill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1746"/>
                </a:solidFill>
                <a:latin typeface="Verdana" pitchFamily="34" charset="0"/>
              </a:rPr>
              <a:t>BMI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 20-25</a:t>
            </a:r>
            <a:r>
              <a:rPr lang="en-US" dirty="0" smtClean="0">
                <a:solidFill>
                  <a:srgbClr val="001746"/>
                </a:solidFill>
                <a:latin typeface="Verdana" pitchFamily="34" charset="0"/>
              </a:rPr>
              <a:t>kg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/</a:t>
            </a:r>
            <a:r>
              <a:rPr lang="en-US" dirty="0" smtClean="0">
                <a:solidFill>
                  <a:srgbClr val="001746"/>
                </a:solidFill>
                <a:latin typeface="Verdana" pitchFamily="34" charset="0"/>
              </a:rPr>
              <a:t>m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²</a:t>
            </a:r>
            <a:endParaRPr lang="sr-Latn-CS" dirty="0" smtClean="0">
              <a:solidFill>
                <a:srgbClr val="001746"/>
              </a:solidFill>
              <a:latin typeface="Verdana" pitchFamily="34" charset="0"/>
            </a:endParaRPr>
          </a:p>
          <a:p>
            <a:pPr>
              <a:defRPr/>
            </a:pPr>
            <a:r>
              <a:rPr lang="sr-Cyrl-RS" dirty="0" smtClean="0">
                <a:solidFill>
                  <a:srgbClr val="001746"/>
                </a:solidFill>
                <a:latin typeface="Verdana"/>
              </a:rPr>
              <a:t>Ограничити</a:t>
            </a:r>
            <a:r>
              <a:rPr lang="sr-Latn-CS" dirty="0" smtClean="0">
                <a:solidFill>
                  <a:srgbClr val="001746"/>
                </a:solidFill>
                <a:latin typeface="Verdana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/>
              </a:rPr>
              <a:t>унос</a:t>
            </a:r>
            <a:r>
              <a:rPr lang="sr-Latn-CS" dirty="0" smtClean="0">
                <a:solidFill>
                  <a:srgbClr val="001746"/>
                </a:solidFill>
                <a:latin typeface="Verdana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/>
              </a:rPr>
              <a:t>соли</a:t>
            </a:r>
            <a:r>
              <a:rPr lang="sr-Latn-CS" dirty="0" smtClean="0">
                <a:solidFill>
                  <a:srgbClr val="001746"/>
                </a:solidFill>
                <a:latin typeface="Verdana"/>
              </a:rPr>
              <a:t> </a:t>
            </a:r>
            <a:r>
              <a:rPr lang="en-GB" dirty="0" smtClean="0">
                <a:solidFill>
                  <a:srgbClr val="001746"/>
                </a:solidFill>
                <a:latin typeface="Verdana"/>
              </a:rPr>
              <a:t>&lt; 100 </a:t>
            </a:r>
            <a:r>
              <a:rPr lang="en-GB" dirty="0" err="1" smtClean="0">
                <a:solidFill>
                  <a:srgbClr val="001746"/>
                </a:solidFill>
                <a:latin typeface="Verdana"/>
              </a:rPr>
              <a:t>mmol</a:t>
            </a:r>
            <a:r>
              <a:rPr lang="en-GB" dirty="0" smtClean="0">
                <a:solidFill>
                  <a:srgbClr val="001746"/>
                </a:solidFill>
                <a:latin typeface="Verdana"/>
              </a:rPr>
              <a:t>/</a:t>
            </a:r>
            <a:r>
              <a:rPr lang="sr-Cyrl-RS" dirty="0" smtClean="0">
                <a:solidFill>
                  <a:srgbClr val="001746"/>
                </a:solidFill>
                <a:latin typeface="Verdana"/>
              </a:rPr>
              <a:t>да</a:t>
            </a:r>
            <a:r>
              <a:rPr lang="sr-Cyrl-RS" dirty="0">
                <a:solidFill>
                  <a:srgbClr val="001746"/>
                </a:solidFill>
                <a:latin typeface="Verdana" pitchFamily="34" charset="0"/>
              </a:rPr>
              <a:t>н</a:t>
            </a:r>
            <a:r>
              <a:rPr lang="en-GB" dirty="0" smtClean="0">
                <a:solidFill>
                  <a:srgbClr val="001746"/>
                </a:solidFill>
                <a:latin typeface="Verdana"/>
              </a:rPr>
              <a:t>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&lt; 6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/5</a:t>
            </a:r>
            <a:r>
              <a:rPr lang="en-US" dirty="0" smtClean="0">
                <a:solidFill>
                  <a:srgbClr val="001746"/>
                </a:solidFill>
                <a:latin typeface="Verdana" pitchFamily="34" charset="0"/>
              </a:rPr>
              <a:t>g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en-GB" dirty="0" err="1" smtClean="0">
                <a:solidFill>
                  <a:srgbClr val="001746"/>
                </a:solidFill>
                <a:latin typeface="Verdana" pitchFamily="34" charset="0"/>
              </a:rPr>
              <a:t>NaCl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или</a:t>
            </a:r>
            <a:endParaRPr lang="en-GB" dirty="0" smtClean="0">
              <a:solidFill>
                <a:srgbClr val="001746"/>
              </a:solidFill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&lt; 2,4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г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 N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а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⁺/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дневно</a:t>
            </a:r>
            <a:endParaRPr lang="en-GB" dirty="0" smtClean="0">
              <a:solidFill>
                <a:srgbClr val="001746"/>
              </a:solidFill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Ограничити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унос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алкохола</a:t>
            </a:r>
            <a:endParaRPr lang="en-GB" dirty="0" smtClean="0">
              <a:solidFill>
                <a:srgbClr val="001746"/>
              </a:solidFill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3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јединице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/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дневно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за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мушкарце</a:t>
            </a:r>
            <a:endParaRPr lang="en-GB" dirty="0" smtClean="0">
              <a:solidFill>
                <a:srgbClr val="001746"/>
              </a:solidFill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2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јединице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/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дневно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за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жене</a:t>
            </a:r>
            <a:endParaRPr lang="en-GB" dirty="0" smtClean="0">
              <a:solidFill>
                <a:srgbClr val="001746"/>
              </a:solidFill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Увести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редовну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физичку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активност</a:t>
            </a:r>
            <a:endParaRPr lang="en-GB" dirty="0" smtClean="0">
              <a:solidFill>
                <a:srgbClr val="001746"/>
              </a:solidFill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Брзо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ходање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endParaRPr lang="en-GB" dirty="0" smtClean="0">
              <a:solidFill>
                <a:srgbClr val="001746"/>
              </a:solidFill>
              <a:latin typeface="Verdana" pitchFamily="34" charset="0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30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мин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/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дневно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(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иделано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сваки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дан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,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али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најмање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3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дана</a:t>
            </a:r>
            <a:r>
              <a:rPr lang="en-GB" dirty="0" smtClean="0">
                <a:solidFill>
                  <a:srgbClr val="001746"/>
                </a:solidFill>
                <a:latin typeface="Verdana" pitchFamily="34" charset="0"/>
              </a:rPr>
              <a:t>/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недељно</a:t>
            </a:r>
            <a:endParaRPr lang="en-GB" dirty="0" smtClean="0">
              <a:solidFill>
                <a:srgbClr val="001746"/>
              </a:solidFill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Конзумирати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најмање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5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порција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свежег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воћа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и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поврћа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дневно</a:t>
            </a:r>
            <a:endParaRPr lang="en-GB" dirty="0" smtClean="0">
              <a:solidFill>
                <a:srgbClr val="001746"/>
              </a:solidFill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Смањити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унос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укупних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и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засићених</a:t>
            </a:r>
            <a:r>
              <a:rPr lang="sr-Latn-CS" dirty="0" smtClean="0">
                <a:solidFill>
                  <a:srgbClr val="001746"/>
                </a:solidFill>
                <a:latin typeface="Verdana" pitchFamily="34" charset="0"/>
              </a:rPr>
              <a:t> </a:t>
            </a:r>
            <a:r>
              <a:rPr lang="sr-Cyrl-RS" dirty="0" smtClean="0">
                <a:solidFill>
                  <a:srgbClr val="001746"/>
                </a:solidFill>
                <a:latin typeface="Verdana" pitchFamily="34" charset="0"/>
              </a:rPr>
              <a:t>масти</a:t>
            </a:r>
            <a:endParaRPr lang="sr-Latn-CS" dirty="0" smtClean="0">
              <a:solidFill>
                <a:srgbClr val="001746"/>
              </a:solidFill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GB" dirty="0" smtClean="0">
              <a:latin typeface="Verdana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11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b="1" dirty="0" smtClean="0">
                <a:latin typeface="Verdana" pitchFamily="34" charset="0"/>
              </a:rPr>
              <a:t>Суплементација</a:t>
            </a:r>
            <a:endParaRPr lang="en-GB" b="1" dirty="0" smtClean="0">
              <a:latin typeface="Verdana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857356" y="2000240"/>
          <a:ext cx="5900750" cy="4197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2600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Content Placeholder 2"/>
          <p:cNvSpPr>
            <a:spLocks noGrp="1"/>
          </p:cNvSpPr>
          <p:nvPr>
            <p:ph idx="1"/>
          </p:nvPr>
        </p:nvSpPr>
        <p:spPr>
          <a:xfrm>
            <a:off x="500063" y="1196753"/>
            <a:ext cx="8229600" cy="4900836"/>
          </a:xfrm>
        </p:spPr>
        <p:txBody>
          <a:bodyPr/>
          <a:lstStyle/>
          <a:p>
            <a:r>
              <a:rPr lang="sr-Cyrl-R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Глобалне</a:t>
            </a:r>
            <a:r>
              <a:rPr lang="en-U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стратегије</a:t>
            </a:r>
            <a:r>
              <a:rPr lang="en-U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en-U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редукцији</a:t>
            </a:r>
            <a:r>
              <a:rPr lang="en-U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sr-Cyrl-R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КВБ</a:t>
            </a:r>
            <a:endParaRPr lang="en-US" sz="2900" b="1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Оптимална</a:t>
            </a:r>
            <a:r>
              <a:rPr lang="en-U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b="1" dirty="0" smtClean="0">
                <a:solidFill>
                  <a:srgbClr val="CC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контрола</a:t>
            </a:r>
            <a:endParaRPr lang="en-US" sz="2900" b="1" dirty="0" smtClean="0">
              <a:solidFill>
                <a:srgbClr val="CC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Хипертензије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lvl="2"/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Гојаности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Дијабетеса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Оптимална</a:t>
            </a:r>
            <a:r>
              <a:rPr lang="en-U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исхрана</a:t>
            </a:r>
            <a:endParaRPr lang="en-US" sz="2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Заменити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исхрани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засићене масне киселине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рефинисане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угљене хидрате</a:t>
            </a:r>
            <a:r>
              <a:rPr lang="sr-Latn-C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дијетним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влакнима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воћем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поврћем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легуминозама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орасима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Дизајнирати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оптималну</a:t>
            </a:r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суплементацију...</a:t>
            </a:r>
          </a:p>
          <a:p>
            <a:pPr lvl="2"/>
            <a:r>
              <a:rPr lang="sr-Cyrl-R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Индивидуални приступ сваком пацијенту</a:t>
            </a: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>
              <a:buFont typeface="Arial" charset="0"/>
              <a:buNone/>
            </a:pPr>
            <a:endParaRPr lang="en-US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Arial" charset="0"/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596233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836613"/>
            <a:ext cx="7200900" cy="784225"/>
          </a:xfrm>
        </p:spPr>
        <p:txBody>
          <a:bodyPr/>
          <a:lstStyle/>
          <a:p>
            <a:pPr eaLnBrk="1" hangingPunct="1"/>
            <a:r>
              <a:rPr lang="sr-Cyrl-CS" sz="3200" smtClean="0"/>
              <a:t>Функционална храна-намирнице</a:t>
            </a:r>
            <a:endParaRPr lang="en-US" sz="32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84467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smtClean="0"/>
              <a:t>Најчешће</a:t>
            </a:r>
            <a:r>
              <a:rPr lang="sr-Latn-CS" sz="2800" smtClean="0"/>
              <a:t> </a:t>
            </a:r>
            <a:r>
              <a:rPr lang="sr-Cyrl-CS" sz="2800" smtClean="0"/>
              <a:t>храна</a:t>
            </a:r>
            <a:r>
              <a:rPr lang="sr-Latn-CS" sz="2800" smtClean="0"/>
              <a:t> </a:t>
            </a:r>
            <a:r>
              <a:rPr lang="sr-Cyrl-CS" sz="2800" smtClean="0"/>
              <a:t>којој</a:t>
            </a:r>
            <a:r>
              <a:rPr lang="sr-Latn-CS" sz="2800" smtClean="0"/>
              <a:t> </a:t>
            </a:r>
            <a:r>
              <a:rPr lang="sr-Cyrl-CS" sz="2800" smtClean="0"/>
              <a:t>је</a:t>
            </a:r>
            <a:r>
              <a:rPr lang="sr-Latn-CS" sz="2800" smtClean="0"/>
              <a:t> </a:t>
            </a:r>
            <a:r>
              <a:rPr lang="sr-Cyrl-CS" sz="2800" smtClean="0"/>
              <a:t>неки</a:t>
            </a:r>
            <a:r>
              <a:rPr lang="sr-Latn-CS" sz="2800" smtClean="0"/>
              <a:t> </a:t>
            </a:r>
            <a:r>
              <a:rPr lang="sr-Cyrl-CS" sz="2800" smtClean="0"/>
              <a:t>од</a:t>
            </a:r>
            <a:r>
              <a:rPr lang="sr-Latn-CS" sz="2800" smtClean="0"/>
              <a:t> </a:t>
            </a:r>
            <a:r>
              <a:rPr lang="sr-Cyrl-RS" sz="2800" smtClean="0"/>
              <a:t>природно присутних </a:t>
            </a:r>
            <a:r>
              <a:rPr lang="sr-Cyrl-CS" sz="2800" smtClean="0"/>
              <a:t>састојака</a:t>
            </a:r>
            <a:r>
              <a:rPr lang="sr-Latn-CS" sz="2800" smtClean="0"/>
              <a:t> </a:t>
            </a:r>
            <a:r>
              <a:rPr lang="sr-Cyrl-CS" sz="2800" smtClean="0"/>
              <a:t>одузет</a:t>
            </a:r>
            <a:r>
              <a:rPr lang="sr-Latn-CS" sz="2800" smtClean="0"/>
              <a:t> </a:t>
            </a:r>
            <a:r>
              <a:rPr lang="sr-Cyrl-CS" sz="2800" smtClean="0"/>
              <a:t>или</a:t>
            </a:r>
            <a:r>
              <a:rPr lang="sr-Latn-CS" sz="2800" smtClean="0"/>
              <a:t> </a:t>
            </a:r>
            <a:r>
              <a:rPr lang="sr-Cyrl-CS" sz="2800" smtClean="0"/>
              <a:t>додат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Увек</a:t>
            </a:r>
            <a:r>
              <a:rPr lang="en-US" sz="2800" smtClean="0"/>
              <a:t> </a:t>
            </a:r>
            <a:r>
              <a:rPr lang="sr-Cyrl-CS" sz="2800" smtClean="0"/>
              <a:t>у</a:t>
            </a:r>
            <a:r>
              <a:rPr lang="en-US" sz="2800" smtClean="0"/>
              <a:t> </a:t>
            </a:r>
            <a:r>
              <a:rPr lang="sr-Cyrl-CS" sz="2800" smtClean="0"/>
              <a:t>облику</a:t>
            </a:r>
            <a:r>
              <a:rPr lang="en-US" sz="2800" smtClean="0"/>
              <a:t> </a:t>
            </a:r>
            <a:r>
              <a:rPr lang="sr-Cyrl-CS" sz="2800" smtClean="0"/>
              <a:t>хране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Храна</a:t>
            </a:r>
            <a:r>
              <a:rPr lang="en-US" sz="2800" smtClean="0"/>
              <a:t> </a:t>
            </a:r>
            <a:r>
              <a:rPr lang="sr-Cyrl-CS" sz="2800" smtClean="0"/>
              <a:t>која</a:t>
            </a:r>
            <a:r>
              <a:rPr lang="en-US" sz="2800" smtClean="0"/>
              <a:t> </a:t>
            </a:r>
            <a:r>
              <a:rPr lang="sr-Cyrl-CS" sz="2800" smtClean="0"/>
              <a:t>поред</a:t>
            </a:r>
            <a:r>
              <a:rPr lang="en-US" sz="2800" smtClean="0"/>
              <a:t> </a:t>
            </a:r>
            <a:r>
              <a:rPr lang="sr-Cyrl-CS" sz="2800" smtClean="0"/>
              <a:t>нутритивних</a:t>
            </a:r>
            <a:r>
              <a:rPr lang="en-US" sz="2800" smtClean="0"/>
              <a:t> </a:t>
            </a:r>
            <a:r>
              <a:rPr lang="sr-Cyrl-CS" sz="2800" smtClean="0"/>
              <a:t>ефеката</a:t>
            </a:r>
            <a:r>
              <a:rPr lang="en-US" sz="2800" smtClean="0"/>
              <a:t> </a:t>
            </a:r>
            <a:r>
              <a:rPr lang="sr-Cyrl-CS" sz="2800" smtClean="0"/>
              <a:t>има</a:t>
            </a:r>
            <a:r>
              <a:rPr lang="en-US" sz="2800" smtClean="0"/>
              <a:t> </a:t>
            </a:r>
            <a:r>
              <a:rPr lang="sr-Cyrl-CS" sz="2800" smtClean="0"/>
              <a:t>научно доказано</a:t>
            </a:r>
            <a:r>
              <a:rPr lang="en-US" sz="2800" smtClean="0"/>
              <a:t>, </a:t>
            </a:r>
            <a:r>
              <a:rPr lang="sr-Cyrl-CS" sz="2800" smtClean="0"/>
              <a:t>позитивно</a:t>
            </a:r>
            <a:r>
              <a:rPr lang="en-US" sz="2800" smtClean="0"/>
              <a:t> </a:t>
            </a:r>
            <a:r>
              <a:rPr lang="sr-Cyrl-CS" sz="2800" smtClean="0"/>
              <a:t>дејство</a:t>
            </a:r>
            <a:r>
              <a:rPr lang="en-US" sz="2800" smtClean="0"/>
              <a:t> </a:t>
            </a:r>
            <a:r>
              <a:rPr lang="sr-Cyrl-CS" sz="2800" smtClean="0"/>
              <a:t>на</a:t>
            </a:r>
            <a:r>
              <a:rPr lang="en-US" sz="2800" smtClean="0"/>
              <a:t> </a:t>
            </a:r>
            <a:r>
              <a:rPr lang="sr-Cyrl-CS" sz="2800" smtClean="0"/>
              <a:t>одређене</a:t>
            </a:r>
            <a:r>
              <a:rPr lang="en-US" sz="2800" smtClean="0"/>
              <a:t> </a:t>
            </a:r>
            <a:r>
              <a:rPr lang="sr-Cyrl-CS" sz="2800" smtClean="0"/>
              <a:t>функције</a:t>
            </a:r>
            <a:r>
              <a:rPr lang="en-US" sz="2800" smtClean="0"/>
              <a:t> </a:t>
            </a:r>
            <a:r>
              <a:rPr lang="sr-Cyrl-CS" sz="2800" smtClean="0"/>
              <a:t>организма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Дејство</a:t>
            </a:r>
            <a:r>
              <a:rPr lang="en-US" sz="2800" smtClean="0"/>
              <a:t> </a:t>
            </a:r>
            <a:r>
              <a:rPr lang="sr-Cyrl-CS" sz="2800" smtClean="0"/>
              <a:t>мора</a:t>
            </a:r>
            <a:r>
              <a:rPr lang="en-US" sz="2800" smtClean="0"/>
              <a:t> </a:t>
            </a:r>
            <a:r>
              <a:rPr lang="sr-Cyrl-CS" sz="2800" smtClean="0"/>
              <a:t>да</a:t>
            </a:r>
            <a:r>
              <a:rPr lang="en-US" sz="2800" smtClean="0"/>
              <a:t> </a:t>
            </a:r>
            <a:r>
              <a:rPr lang="sr-Cyrl-CS" sz="2800" smtClean="0"/>
              <a:t>буде</a:t>
            </a:r>
            <a:r>
              <a:rPr lang="en-US" sz="2800" smtClean="0"/>
              <a:t> </a:t>
            </a:r>
            <a:r>
              <a:rPr lang="sr-Cyrl-CS" sz="2800" smtClean="0"/>
              <a:t>научно</a:t>
            </a:r>
            <a:r>
              <a:rPr lang="en-US" sz="2800" smtClean="0"/>
              <a:t> </a:t>
            </a:r>
            <a:r>
              <a:rPr lang="sr-Cyrl-CS" sz="2800" smtClean="0"/>
              <a:t>потврђено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Позитивно</a:t>
            </a:r>
            <a:r>
              <a:rPr lang="en-US" sz="2800" smtClean="0"/>
              <a:t> </a:t>
            </a:r>
            <a:r>
              <a:rPr lang="sr-Cyrl-CS" sz="2800" smtClean="0"/>
              <a:t>дејство</a:t>
            </a:r>
            <a:r>
              <a:rPr lang="en-US" sz="2800" smtClean="0"/>
              <a:t> </a:t>
            </a:r>
            <a:r>
              <a:rPr lang="sr-Cyrl-CS" sz="2800" smtClean="0"/>
              <a:t>мора</a:t>
            </a:r>
            <a:r>
              <a:rPr lang="en-US" sz="2800" smtClean="0"/>
              <a:t> </a:t>
            </a:r>
            <a:r>
              <a:rPr lang="sr-Cyrl-CS" sz="2800" smtClean="0"/>
              <a:t>да</a:t>
            </a:r>
            <a:r>
              <a:rPr lang="en-US" sz="2800" smtClean="0"/>
              <a:t> </a:t>
            </a:r>
            <a:r>
              <a:rPr lang="sr-Cyrl-CS" sz="2800" smtClean="0"/>
              <a:t>се</a:t>
            </a:r>
            <a:r>
              <a:rPr lang="en-US" sz="2800" smtClean="0"/>
              <a:t> </a:t>
            </a:r>
            <a:r>
              <a:rPr lang="sr-Cyrl-CS" sz="2800" smtClean="0"/>
              <a:t>јави</a:t>
            </a:r>
            <a:r>
              <a:rPr lang="en-US" sz="2800" smtClean="0"/>
              <a:t> </a:t>
            </a:r>
            <a:r>
              <a:rPr lang="sr-Cyrl-CS" sz="2800" smtClean="0"/>
              <a:t>конзумирањем</a:t>
            </a:r>
            <a:r>
              <a:rPr lang="en-US" sz="2800" smtClean="0"/>
              <a:t> </a:t>
            </a:r>
            <a:r>
              <a:rPr lang="sr-Cyrl-CS" sz="2800" smtClean="0"/>
              <a:t>уобичајене</a:t>
            </a:r>
            <a:r>
              <a:rPr lang="en-US" sz="2800" smtClean="0"/>
              <a:t> </a:t>
            </a:r>
            <a:r>
              <a:rPr lang="sr-Cyrl-CS" sz="2800" smtClean="0"/>
              <a:t>количине</a:t>
            </a:r>
            <a:r>
              <a:rPr lang="en-US" sz="2800" smtClean="0"/>
              <a:t> </a:t>
            </a:r>
            <a:r>
              <a:rPr lang="sr-Cyrl-CS" sz="2800" smtClean="0"/>
              <a:t>хране</a:t>
            </a:r>
            <a:r>
              <a:rPr lang="en-US" sz="2800" smtClean="0"/>
              <a:t> </a:t>
            </a:r>
            <a:endParaRPr lang="sr-Latn-C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>
              <a:solidFill>
                <a:srgbClr val="A5002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246696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772400" cy="712788"/>
          </a:xfrm>
        </p:spPr>
        <p:txBody>
          <a:bodyPr/>
          <a:lstStyle/>
          <a:p>
            <a:pPr eaLnBrk="1" hangingPunct="1"/>
            <a:r>
              <a:rPr lang="sr-Cyrl-CS" sz="3200" dirty="0" smtClean="0">
                <a:solidFill>
                  <a:srgbClr val="A50021"/>
                </a:solidFill>
              </a:rPr>
              <a:t>Дијететска</a:t>
            </a:r>
            <a:r>
              <a:rPr lang="sr-Latn-CS" sz="3200" dirty="0" smtClean="0">
                <a:solidFill>
                  <a:srgbClr val="A50021"/>
                </a:solidFill>
              </a:rPr>
              <a:t> </a:t>
            </a:r>
            <a:r>
              <a:rPr lang="sr-Cyrl-CS" sz="3200" dirty="0" smtClean="0">
                <a:solidFill>
                  <a:srgbClr val="A50021"/>
                </a:solidFill>
              </a:rPr>
              <a:t>храна-намирнице</a:t>
            </a:r>
            <a:endParaRPr lang="en-US" sz="3200" dirty="0" smtClean="0">
              <a:solidFill>
                <a:srgbClr val="A5002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28775"/>
            <a:ext cx="7796212" cy="4587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3000" dirty="0" smtClean="0"/>
              <a:t> су храна-намирнице намерно</a:t>
            </a:r>
            <a:r>
              <a:rPr lang="en-US" sz="3000" dirty="0" smtClean="0"/>
              <a:t> </a:t>
            </a:r>
            <a:r>
              <a:rPr lang="sr-Cyrl-CS" sz="3000" dirty="0" smtClean="0"/>
              <a:t>промењеног хемијског</a:t>
            </a:r>
            <a:r>
              <a:rPr lang="sr-Latn-CS" sz="3000" dirty="0" smtClean="0"/>
              <a:t> </a:t>
            </a:r>
            <a:r>
              <a:rPr lang="sr-Cyrl-CS" sz="3000" dirty="0" smtClean="0"/>
              <a:t>састава</a:t>
            </a:r>
            <a:r>
              <a:rPr lang="sr-Latn-CS" sz="3000" dirty="0" smtClean="0"/>
              <a:t> </a:t>
            </a:r>
            <a:r>
              <a:rPr lang="sr-Cyrl-CS" sz="3000" dirty="0" smtClean="0"/>
              <a:t>намењене</a:t>
            </a:r>
            <a:r>
              <a:rPr lang="en-US" sz="3000" dirty="0" smtClean="0"/>
              <a:t> </a:t>
            </a:r>
            <a:r>
              <a:rPr lang="sr-Cyrl-CS" sz="3000" dirty="0" smtClean="0"/>
              <a:t>особама</a:t>
            </a:r>
            <a:r>
              <a:rPr lang="en-US" sz="3000" dirty="0" smtClean="0"/>
              <a:t> </a:t>
            </a:r>
            <a:r>
              <a:rPr lang="sr-Cyrl-CS" sz="3000" dirty="0" smtClean="0"/>
              <a:t>са</a:t>
            </a:r>
            <a:r>
              <a:rPr lang="en-US" sz="3000" dirty="0" smtClean="0"/>
              <a:t> </a:t>
            </a:r>
            <a:r>
              <a:rPr lang="sr-Cyrl-CS" sz="3000" dirty="0" smtClean="0"/>
              <a:t>посебним</a:t>
            </a:r>
            <a:r>
              <a:rPr lang="en-US" sz="3000" dirty="0" smtClean="0"/>
              <a:t> </a:t>
            </a:r>
            <a:r>
              <a:rPr lang="sr-Cyrl-RS" sz="3000" dirty="0" smtClean="0"/>
              <a:t>медицинским и нутритивним </a:t>
            </a:r>
            <a:r>
              <a:rPr lang="sr-Cyrl-CS" sz="3000" dirty="0" smtClean="0"/>
              <a:t>потребама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3000" dirty="0" smtClean="0"/>
              <a:t>Могу бити:</a:t>
            </a:r>
            <a:endParaRPr lang="en-US" sz="30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3000" dirty="0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9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3555</Words>
  <Application>Microsoft Office PowerPoint</Application>
  <PresentationFormat>On-screen Show (4:3)</PresentationFormat>
  <Paragraphs>646</Paragraphs>
  <Slides>73</Slides>
  <Notes>27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76" baseType="lpstr">
      <vt:lpstr>Office Theme</vt:lpstr>
      <vt:lpstr>Acrobat Document</vt:lpstr>
      <vt:lpstr>Chart</vt:lpstr>
      <vt:lpstr>ДИЈЕТОПРОФИЛАКСА ДИЈЕТОТЕРАПИЈА КАРДИОВАСКУЛАРНИХ БОЛЕСТИ</vt:lpstr>
      <vt:lpstr>PowerPoint Presentation</vt:lpstr>
      <vt:lpstr>Дијетопрофилакса </vt:lpstr>
      <vt:lpstr>Дијетотерапија </vt:lpstr>
      <vt:lpstr>КОМПЛЕТНА ИСХРАНА</vt:lpstr>
      <vt:lpstr>PowerPoint Presentation</vt:lpstr>
      <vt:lpstr>PowerPoint Presentation</vt:lpstr>
      <vt:lpstr>Функционална храна-намирнице</vt:lpstr>
      <vt:lpstr>Дијететска храна-намирнице</vt:lpstr>
      <vt:lpstr>PowerPoint Presentation</vt:lpstr>
      <vt:lpstr>ИСХРАНА</vt:lpstr>
      <vt:lpstr>ИСТОРИЈА ИСХРАНЕ</vt:lpstr>
      <vt:lpstr>PowerPoint Presentation</vt:lpstr>
      <vt:lpstr>PowerPoint Presentation</vt:lpstr>
      <vt:lpstr>PowerPoint Presentation</vt:lpstr>
      <vt:lpstr>PowerPoint Presentation</vt:lpstr>
      <vt:lpstr>УЛОГА РИЗИЧНИХ ФАКТОРА У РАЗВОЈУ КОРОНАРНЕ БОЛЕСТИ</vt:lpstr>
      <vt:lpstr>ЕФЕКТИ МЕРА НА СМАЊИВАЊЕ МОРТАЛИТЕТА ОД КОРОНАРНЕ БОЛЕСТИ У  ФИНСКОЈ 1982 – 1997 ГОДИНЕ</vt:lpstr>
      <vt:lpstr>PowerPoint Presentation</vt:lpstr>
      <vt:lpstr>PowerPoint Presentation</vt:lpstr>
      <vt:lpstr>Дефиниције повезане са ризиком:</vt:lpstr>
      <vt:lpstr>PowerPoint Presentation</vt:lpstr>
      <vt:lpstr>Гојазност</vt:lpstr>
      <vt:lpstr>  Потенцијални позитивни ефекти губитка 10 кг  </vt:lpstr>
      <vt:lpstr>Атеросклероза</vt:lpstr>
      <vt:lpstr>фактори исхране и липидни статус</vt:lpstr>
      <vt:lpstr>Фактори који утичу на хипертензију</vt:lpstr>
      <vt:lpstr>Дијетарне интервенције  DASH(Dietary Approaches to Stop Hypertension) i TLC (Therapeutic Lifestyle Changes)</vt:lpstr>
      <vt:lpstr>Дијетарне интервенције</vt:lpstr>
      <vt:lpstr>Биолошки активна једињења</vt:lpstr>
      <vt:lpstr>Нутритивне биолошки активне  компоненте са повољним ефектом на КВБ</vt:lpstr>
      <vt:lpstr>Омега-3 масне киселине</vt:lpstr>
      <vt:lpstr> Препоруке за ω-3 МК </vt:lpstr>
      <vt:lpstr> Витамин Е  </vt:lpstr>
      <vt:lpstr>Дијетарни извори</vt:lpstr>
      <vt:lpstr> Антиоксидантни витамини и минерали</vt:lpstr>
      <vt:lpstr>Дијетарне интервенције антиоксидансима нису испуниле очекивања?</vt:lpstr>
      <vt:lpstr>HOPE (The Heart Outcomes Prevention Evaluation)  Превенција кардиоваскуларних догађаја применом витамина Е 400 и.ј. дневно</vt:lpstr>
      <vt:lpstr>Витамин Б6, Б12 и фолна киселина</vt:lpstr>
      <vt:lpstr>HOPE-2 Превенција кардиоваскуларних догађаја применом фолне киселине, витамина Б6 и Б12</vt:lpstr>
      <vt:lpstr>Витамин Дe</vt:lpstr>
      <vt:lpstr>Витамин Д и морталитет без обзира на узрок</vt:lpstr>
      <vt:lpstr>Витамин Д и морталитет без обзира на узрок код људи без болести срца</vt:lpstr>
      <vt:lpstr>Минералне материје</vt:lpstr>
      <vt:lpstr>Протеини соје </vt:lpstr>
      <vt:lpstr>PowerPoint Presentation</vt:lpstr>
      <vt:lpstr>Дијетна влакна </vt:lpstr>
      <vt:lpstr>β-глукан</vt:lpstr>
      <vt:lpstr>Фитостероли и фитостаноли</vt:lpstr>
      <vt:lpstr>   Фитостероли</vt:lpstr>
      <vt:lpstr>Фитостероли</vt:lpstr>
      <vt:lpstr>Фитостероли</vt:lpstr>
      <vt:lpstr>Каротеноиди</vt:lpstr>
      <vt:lpstr>β-каротен и кардиоваскуларна болест</vt:lpstr>
      <vt:lpstr>Етанол</vt:lpstr>
      <vt:lpstr>Састојци вина са протективним ефектима (Француски парадокс) </vt:lpstr>
      <vt:lpstr>Алкохол</vt:lpstr>
      <vt:lpstr> Француски парадокс </vt:lpstr>
      <vt:lpstr>Суплементација?</vt:lpstr>
      <vt:lpstr>Коензим  Q10</vt:lpstr>
      <vt:lpstr>Протеини соје</vt:lpstr>
      <vt:lpstr>Протеини соје</vt:lpstr>
      <vt:lpstr>PowerPoint Presentation</vt:lpstr>
      <vt:lpstr>Фитостероли/Станоли</vt:lpstr>
      <vt:lpstr>Фитостероли/Станоли</vt:lpstr>
      <vt:lpstr>Ограничења за унос алкохола</vt:lpstr>
      <vt:lpstr>Дијетарне интервенције</vt:lpstr>
      <vt:lpstr>Студије о дијетарним интервенцијама</vt:lpstr>
      <vt:lpstr>Шта је Медитеранска дијета?</vt:lpstr>
      <vt:lpstr>PowerPoint Presentation</vt:lpstr>
      <vt:lpstr>Промене у стилу живота за превенцију КВБ</vt:lpstr>
      <vt:lpstr>Суплементација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ДИЈЕТОПРОФИЛАКСА ДИЈЕТОТЕРАПИЈА КАРДИОВАСКУЛАРНИХ БОЛЕСТИ</dc:title>
  <dc:creator>Promocija</dc:creator>
  <cp:lastModifiedBy>Promocija</cp:lastModifiedBy>
  <cp:revision>4</cp:revision>
  <dcterms:created xsi:type="dcterms:W3CDTF">2020-05-04T06:28:42Z</dcterms:created>
  <dcterms:modified xsi:type="dcterms:W3CDTF">2020-05-04T06:48:45Z</dcterms:modified>
</cp:coreProperties>
</file>